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sldIdLst>
    <p:sldId id="256" r:id="rId3"/>
    <p:sldId id="257" r:id="rId4"/>
    <p:sldId id="258" r:id="rId5"/>
    <p:sldId id="272" r:id="rId6"/>
    <p:sldId id="259" r:id="rId7"/>
    <p:sldId id="273" r:id="rId8"/>
    <p:sldId id="263" r:id="rId9"/>
    <p:sldId id="268" r:id="rId10"/>
    <p:sldId id="269" r:id="rId11"/>
    <p:sldId id="261" r:id="rId12"/>
    <p:sldId id="262" r:id="rId13"/>
    <p:sldId id="264" r:id="rId14"/>
    <p:sldId id="275" r:id="rId15"/>
    <p:sldId id="266" r:id="rId16"/>
    <p:sldId id="270" r:id="rId17"/>
    <p:sldId id="274" r:id="rId18"/>
    <p:sldId id="271" r:id="rId19"/>
    <p:sldId id="276" r:id="rId20"/>
    <p:sldId id="265" r:id="rId21"/>
    <p:sldId id="26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4" d="100"/>
          <a:sy n="94" d="100"/>
        </p:scale>
        <p:origin x="-2124" y="-4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de-AT" smtClean="0"/>
              <a:t>Mastertitelformat bearbeiten</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AT" smtClean="0"/>
              <a:t>Master-Untertitelformat bearbeiten</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8/29/2018</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Inhalte">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de-AT" smtClean="0"/>
              <a:t>Mastertitelformat bearbeiten</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‹Nr.›</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Inhalte">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de-AT" smtClean="0"/>
              <a:t>Mastertitelformat bearbeiten</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‹Nr.›</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de-AT" smtClean="0"/>
              <a:t>Mastertitelformat bearbeiten</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8/29/2018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8/29/2018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de-AT" smtClean="0"/>
              <a:t>Mastertitelformat bearbeiten</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AT" smtClean="0"/>
              <a:t>Mastertextformat bearbeiten</a:t>
            </a:r>
          </a:p>
        </p:txBody>
      </p:sp>
      <p:sp>
        <p:nvSpPr>
          <p:cNvPr id="5" name="Date Placeholder 4"/>
          <p:cNvSpPr>
            <a:spLocks noGrp="1"/>
          </p:cNvSpPr>
          <p:nvPr>
            <p:ph type="dt" sz="half" idx="10"/>
          </p:nvPr>
        </p:nvSpPr>
        <p:spPr/>
        <p:txBody>
          <a:bodyPr/>
          <a:lstStyle/>
          <a:p>
            <a:fld id="{B1A24CD3-204F-4468-8EE4-28A6668D006A}" type="datetimeFigureOut">
              <a:rPr lang="en-US" smtClean="0"/>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ild mit Beschriftung">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de-AT" smtClean="0"/>
              <a:t>Mastertitelformat bearbeiten</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AT" smtClean="0"/>
              <a:t>Mastertextformat bearbeiten</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8/29/2018</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‹Nr.›</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de-AT" smtClean="0"/>
              <a:t>Bild auf Platzhalter ziehen oder durch Klicken auf Symbol hinzufügen</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Bild über Beschriftung">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de-AT" smtClean="0"/>
              <a:t>Mastertitelformat bearbeiten</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AT" smtClean="0"/>
              <a:t>Bild auf Platzhalter ziehen oder durch Klicken auf Symbol hinzufügen</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AT" smtClean="0"/>
              <a:t>Mastertextformat bearbeiten</a:t>
            </a:r>
          </a:p>
        </p:txBody>
      </p:sp>
      <p:sp>
        <p:nvSpPr>
          <p:cNvPr id="5" name="Date Placeholder 4"/>
          <p:cNvSpPr>
            <a:spLocks noGrp="1"/>
          </p:cNvSpPr>
          <p:nvPr>
            <p:ph type="dt" sz="half" idx="10"/>
          </p:nvPr>
        </p:nvSpPr>
        <p:spPr/>
        <p:txBody>
          <a:bodyPr/>
          <a:lstStyle/>
          <a:p>
            <a:fld id="{B1A24CD3-204F-4468-8EE4-28A6668D006A}" type="datetimeFigureOut">
              <a:rPr lang="en-US" smtClean="0"/>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Bilder mit Beschriftung">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de-AT" smtClean="0"/>
              <a:t>Mastertitelformat bearbeiten</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AT" smtClean="0"/>
              <a:t>Bild auf Platzhalter ziehen oder durch Klicken auf Symbol hinzufügen</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AT" smtClean="0"/>
              <a:t>Mastertextformat bearbeiten</a:t>
            </a:r>
          </a:p>
        </p:txBody>
      </p:sp>
      <p:sp>
        <p:nvSpPr>
          <p:cNvPr id="5" name="Date Placeholder 4"/>
          <p:cNvSpPr>
            <a:spLocks noGrp="1"/>
          </p:cNvSpPr>
          <p:nvPr>
            <p:ph type="dt" sz="half" idx="10"/>
          </p:nvPr>
        </p:nvSpPr>
        <p:spPr/>
        <p:txBody>
          <a:bodyPr/>
          <a:lstStyle/>
          <a:p>
            <a:fld id="{B1A24CD3-204F-4468-8EE4-28A6668D006A}" type="datetimeFigureOut">
              <a:rPr lang="en-US" smtClean="0"/>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‹Nr.›</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AT" smtClean="0"/>
              <a:t>Bild auf Platzhalter ziehen oder durch Klicken auf Symbol hinzufügen</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AT" smtClean="0"/>
              <a:t>Bild auf Platzhalter ziehen oder durch Klicken auf Symbol hinzufügen</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AT" smtClean="0"/>
              <a:t>Bild auf Platzhalter ziehen oder durch Klicken auf Symbol hinzufügen</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de-AT" smtClean="0"/>
              <a:t>Mastertitelformat bearbeiten</a:t>
            </a:r>
            <a:endParaRPr/>
          </a:p>
        </p:txBody>
      </p:sp>
      <p:sp>
        <p:nvSpPr>
          <p:cNvPr id="3" name="Vertical Text Placeholder 2"/>
          <p:cNvSpPr>
            <a:spLocks noGrp="1"/>
          </p:cNvSpPr>
          <p:nvPr>
            <p:ph type="body" orient="vert" idx="1"/>
          </p:nvPr>
        </p:nvSpPr>
        <p:spPr/>
        <p:txBody>
          <a:bodyPr vert="eaVert"/>
          <a:lstStyle>
            <a:lvl5pPr>
              <a:defRPr/>
            </a:lvl5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de-AT" smtClean="0"/>
              <a:t>Mastertitelformat bearbeiten</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de-AT" smtClean="0"/>
              <a:t>Mastertitelformat bearbeiten</a:t>
            </a:r>
            <a:endParaRPr/>
          </a:p>
        </p:txBody>
      </p:sp>
      <p:sp>
        <p:nvSpPr>
          <p:cNvPr id="3" name="Content Placeholder 2"/>
          <p:cNvSpPr>
            <a:spLocks noGrp="1"/>
          </p:cNvSpPr>
          <p:nvPr>
            <p:ph idx="1"/>
          </p:nvPr>
        </p:nvSpPr>
        <p:spPr/>
        <p:txBody>
          <a:bodyPr/>
          <a:lstStyle>
            <a:lvl5pPr>
              <a:defRPr/>
            </a:lvl5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folie mit Bild">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de-AT" smtClean="0"/>
              <a:t>Mastertitelformat bearbeiten</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AT" smtClean="0"/>
              <a:t>Master-Untertitelformat bearbeiten</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8/29/2018</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‹Nr.›</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de-AT" smtClean="0"/>
              <a:t>Bild auf Platzhalter ziehen oder durch Klicken auf Symbol hinzufügen</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 Inhalt und Bild">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de-AT" smtClean="0"/>
              <a:t>Mastertitelformat bearbeiten</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8/29/2018</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‹Nr.›</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de-AT" smtClean="0"/>
              <a:t>Bild auf Platzhalter ziehen oder durch Klicken auf Symbol hinzufügen</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de-AT" smtClean="0"/>
              <a:t>Mastertitelformat bearbeiten</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AT" smtClean="0"/>
              <a:t>Mastertextformat bearbeiten</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8/29/2018</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bschnitt mit Bild">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de-AT" smtClean="0"/>
              <a:t>Mastertitelformat bearbeiten</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AT" smtClean="0"/>
              <a:t>Mastertextformat bearbeiten</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‹Nr.›</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de-AT" smtClean="0"/>
              <a:t>Bild auf Platzhalter ziehen oder durch Klicken auf Symbol hinzufügen</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de-AT" smtClean="0"/>
              <a:t>Mastertitelformat bearbeiten</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de-AT" smtClean="0"/>
              <a:t>Mastertitelformat bearbeiten</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AT" smtClean="0"/>
              <a:t>Mastertextformat bearbeiten</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AT" smtClean="0"/>
              <a:t>Mastertextformat bearbeiten</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8/29/2018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Inhalte, oben und unten">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de-AT" smtClean="0"/>
              <a:t>Mastertitelformat bearbeiten</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‹Nr.›</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de-AT" smtClean="0"/>
              <a:t>Mastertitelformat bearbeiten</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8/29/2018</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200400" y="4512331"/>
            <a:ext cx="5458968" cy="1080798"/>
          </a:xfrm>
        </p:spPr>
        <p:txBody>
          <a:bodyPr>
            <a:normAutofit fontScale="90000"/>
          </a:bodyPr>
          <a:lstStyle/>
          <a:p>
            <a:pPr algn="just"/>
            <a:r>
              <a:rPr lang="de-DE" sz="2200" dirty="0" smtClean="0">
                <a:solidFill>
                  <a:schemeClr val="tx1"/>
                </a:solidFill>
              </a:rPr>
              <a:t>3. Öffentliche Sitzung des NÖ </a:t>
            </a:r>
            <a:r>
              <a:rPr lang="de-DE" sz="2200" dirty="0" err="1" smtClean="0">
                <a:solidFill>
                  <a:schemeClr val="tx1"/>
                </a:solidFill>
              </a:rPr>
              <a:t>Monitoringausschusses</a:t>
            </a:r>
            <a:r>
              <a:rPr lang="de-DE" sz="2200" dirty="0" smtClean="0">
                <a:solidFill>
                  <a:schemeClr val="tx1"/>
                </a:solidFill>
              </a:rPr>
              <a:t>, St. Pölten, 30. Mai 2018</a:t>
            </a:r>
            <a:endParaRPr lang="de-DE" sz="2200" dirty="0">
              <a:solidFill>
                <a:schemeClr val="tx1"/>
              </a:solidFill>
            </a:endParaRPr>
          </a:p>
        </p:txBody>
      </p:sp>
      <p:sp>
        <p:nvSpPr>
          <p:cNvPr id="3" name="Untertitel 2"/>
          <p:cNvSpPr>
            <a:spLocks noGrp="1"/>
          </p:cNvSpPr>
          <p:nvPr>
            <p:ph type="subTitle" idx="1"/>
          </p:nvPr>
        </p:nvSpPr>
        <p:spPr>
          <a:xfrm>
            <a:off x="243209" y="5593129"/>
            <a:ext cx="8416159" cy="878147"/>
          </a:xfrm>
        </p:spPr>
        <p:txBody>
          <a:bodyPr/>
          <a:lstStyle/>
          <a:p>
            <a:r>
              <a:rPr lang="de-DE" dirty="0" err="1" smtClean="0"/>
              <a:t>DDr.in</a:t>
            </a:r>
            <a:r>
              <a:rPr lang="de-DE" dirty="0" smtClean="0"/>
              <a:t> Ursula Naue</a:t>
            </a:r>
          </a:p>
          <a:p>
            <a:r>
              <a:rPr lang="de-DE" dirty="0" smtClean="0"/>
              <a:t>Universität Wien, Institut für Politikwissenschaft </a:t>
            </a:r>
            <a:endParaRPr lang="de-DE" dirty="0"/>
          </a:p>
        </p:txBody>
      </p:sp>
      <p:sp>
        <p:nvSpPr>
          <p:cNvPr id="5" name="Textfeld 4"/>
          <p:cNvSpPr txBox="1"/>
          <p:nvPr/>
        </p:nvSpPr>
        <p:spPr>
          <a:xfrm>
            <a:off x="3350887" y="2202126"/>
            <a:ext cx="5308481" cy="1938992"/>
          </a:xfrm>
          <a:prstGeom prst="rect">
            <a:avLst/>
          </a:prstGeom>
          <a:noFill/>
        </p:spPr>
        <p:txBody>
          <a:bodyPr wrap="square" rtlCol="0">
            <a:spAutoFit/>
          </a:bodyPr>
          <a:lstStyle/>
          <a:p>
            <a:pPr algn="just"/>
            <a:r>
              <a:rPr lang="de-DE" sz="2400" b="1" dirty="0" smtClean="0"/>
              <a:t>Artikel 9 der UN-Konvention über die Rechte von Menschen mit Behinderungen (UN-BRK):</a:t>
            </a:r>
          </a:p>
          <a:p>
            <a:pPr algn="just"/>
            <a:r>
              <a:rPr lang="de-DE" sz="2400" b="1" dirty="0" smtClean="0"/>
              <a:t>Barrieren (Hindernisse) </a:t>
            </a:r>
            <a:r>
              <a:rPr lang="de-DE" sz="2400" b="1" dirty="0" err="1" smtClean="0"/>
              <a:t>be</a:t>
            </a:r>
            <a:r>
              <a:rPr lang="de-DE" sz="2400" b="1" dirty="0" smtClean="0"/>
              <a:t>-hindern Menschen!</a:t>
            </a:r>
            <a:endParaRPr lang="de-DE" sz="2400" b="1" dirty="0"/>
          </a:p>
        </p:txBody>
      </p:sp>
    </p:spTree>
    <p:extLst>
      <p:ext uri="{BB962C8B-B14F-4D97-AF65-F5344CB8AC3E}">
        <p14:creationId xmlns:p14="http://schemas.microsoft.com/office/powerpoint/2010/main" val="13098467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Welche Barrieren (Hindernisse) gibt es</a:t>
            </a:r>
            <a:r>
              <a:rPr lang="de-DE" b="1" dirty="0" smtClean="0">
                <a:solidFill>
                  <a:schemeClr val="tx1"/>
                </a:solidFill>
              </a:rPr>
              <a:t>?</a:t>
            </a:r>
            <a:endParaRPr lang="de-DE" b="1" dirty="0"/>
          </a:p>
        </p:txBody>
      </p:sp>
      <p:sp>
        <p:nvSpPr>
          <p:cNvPr id="3" name="Inhaltsplatzhalter 2"/>
          <p:cNvSpPr>
            <a:spLocks noGrp="1"/>
          </p:cNvSpPr>
          <p:nvPr>
            <p:ph idx="1"/>
          </p:nvPr>
        </p:nvSpPr>
        <p:spPr/>
        <p:txBody>
          <a:bodyPr>
            <a:normAutofit fontScale="92500" lnSpcReduction="10000"/>
          </a:bodyPr>
          <a:lstStyle/>
          <a:p>
            <a:pPr marL="0" indent="0" algn="just">
              <a:buNone/>
            </a:pPr>
            <a:r>
              <a:rPr lang="de-DE" dirty="0" smtClean="0"/>
              <a:t>Es gibt viele </a:t>
            </a:r>
            <a:r>
              <a:rPr lang="de-DE" b="1" dirty="0" smtClean="0"/>
              <a:t>Barrieren</a:t>
            </a:r>
            <a:r>
              <a:rPr lang="de-DE" dirty="0" smtClean="0"/>
              <a:t> (Hindernisse). Zum Beispiel: </a:t>
            </a:r>
          </a:p>
          <a:p>
            <a:pPr marL="0" indent="0" algn="just">
              <a:buNone/>
            </a:pPr>
            <a:r>
              <a:rPr lang="de-DE" dirty="0" smtClean="0"/>
              <a:t>Es gibt </a:t>
            </a:r>
            <a:r>
              <a:rPr lang="de-DE" b="1" dirty="0" smtClean="0"/>
              <a:t>soziale</a:t>
            </a:r>
            <a:r>
              <a:rPr lang="de-DE" dirty="0" smtClean="0"/>
              <a:t> Barrieren. </a:t>
            </a:r>
            <a:r>
              <a:rPr lang="de-DE" dirty="0"/>
              <a:t>Z</a:t>
            </a:r>
            <a:r>
              <a:rPr lang="de-DE" dirty="0" smtClean="0"/>
              <a:t>um Beispiel: Jemand denkt schlecht über Menschen mit Behinderungen (Vorurteile). </a:t>
            </a:r>
          </a:p>
          <a:p>
            <a:pPr marL="0" indent="0" algn="just">
              <a:buNone/>
            </a:pPr>
            <a:r>
              <a:rPr lang="de-DE" dirty="0" smtClean="0"/>
              <a:t>Es gibt </a:t>
            </a:r>
            <a:r>
              <a:rPr lang="de-DE" b="1" dirty="0" smtClean="0"/>
              <a:t>räumliche</a:t>
            </a:r>
            <a:r>
              <a:rPr lang="de-DE" dirty="0" smtClean="0"/>
              <a:t> Barrieren. Zum Beispiel: Da sind nur Stufen und keine Rampen und kein Aufzug/Lift. </a:t>
            </a:r>
          </a:p>
          <a:p>
            <a:pPr marL="0" indent="0" algn="just">
              <a:buNone/>
            </a:pPr>
            <a:r>
              <a:rPr lang="de-DE" dirty="0" smtClean="0"/>
              <a:t>Es gibt </a:t>
            </a:r>
            <a:r>
              <a:rPr lang="de-DE" b="1" dirty="0" smtClean="0"/>
              <a:t>sprachliche</a:t>
            </a:r>
            <a:r>
              <a:rPr lang="de-DE" dirty="0" smtClean="0"/>
              <a:t> Barrieren. Zum Beispiel: Die </a:t>
            </a:r>
            <a:r>
              <a:rPr lang="de-DE" dirty="0"/>
              <a:t>L</a:t>
            </a:r>
            <a:r>
              <a:rPr lang="de-DE" dirty="0" smtClean="0"/>
              <a:t>eute reden in Schwerer Sprache.</a:t>
            </a:r>
          </a:p>
          <a:p>
            <a:pPr marL="0" indent="0" algn="just">
              <a:buNone/>
            </a:pPr>
            <a:r>
              <a:rPr lang="de-DE" dirty="0" smtClean="0"/>
              <a:t>Es gibt </a:t>
            </a:r>
            <a:r>
              <a:rPr lang="de-DE" b="1" dirty="0" smtClean="0"/>
              <a:t>kommunikative</a:t>
            </a:r>
            <a:r>
              <a:rPr lang="de-DE" dirty="0" smtClean="0"/>
              <a:t> </a:t>
            </a:r>
            <a:r>
              <a:rPr lang="de-DE" dirty="0"/>
              <a:t>B</a:t>
            </a:r>
            <a:r>
              <a:rPr lang="de-DE" dirty="0" smtClean="0"/>
              <a:t>arrieren. Zum Beispiel: Es gibt keine </a:t>
            </a:r>
            <a:r>
              <a:rPr lang="de-DE" dirty="0" err="1" smtClean="0"/>
              <a:t>GebärdensprachdolmetscherInnen</a:t>
            </a:r>
            <a:r>
              <a:rPr lang="de-DE" dirty="0" smtClean="0"/>
              <a:t>. Oder: Es gibt keine Brailleschrift (Schrift für blinde Menschen). </a:t>
            </a:r>
          </a:p>
          <a:p>
            <a:pPr marL="0" indent="0" algn="just">
              <a:buFont typeface="Wingdings" charset="0"/>
              <a:buNone/>
            </a:pPr>
            <a:endParaRPr lang="de-DE" dirty="0">
              <a:solidFill>
                <a:srgbClr val="000099"/>
              </a:solidFill>
              <a:latin typeface="Century Gothic "/>
              <a:ea typeface="ＭＳ Ｐゴシック" charset="0"/>
              <a:cs typeface="Century Gothic "/>
            </a:endParaRPr>
          </a:p>
        </p:txBody>
      </p:sp>
      <p:sp>
        <p:nvSpPr>
          <p:cNvPr id="4" name="Textfeld 3"/>
          <p:cNvSpPr txBox="1"/>
          <p:nvPr/>
        </p:nvSpPr>
        <p:spPr>
          <a:xfrm>
            <a:off x="7093609" y="999738"/>
            <a:ext cx="2260472" cy="738664"/>
          </a:xfrm>
          <a:prstGeom prst="rect">
            <a:avLst/>
          </a:prstGeom>
          <a:noFill/>
        </p:spPr>
        <p:txBody>
          <a:bodyPr wrap="square" rtlCol="0">
            <a:spAutoFit/>
          </a:bodyPr>
          <a:lstStyle/>
          <a:p>
            <a:r>
              <a:rPr lang="de-DE" sz="2100" b="1" dirty="0" smtClean="0"/>
              <a:t>Barrieren </a:t>
            </a:r>
          </a:p>
          <a:p>
            <a:r>
              <a:rPr lang="de-DE" sz="2100" b="1" dirty="0" smtClean="0"/>
              <a:t>(Hindernisse)</a:t>
            </a:r>
            <a:endParaRPr lang="de-DE" sz="2100" b="1" dirty="0"/>
          </a:p>
        </p:txBody>
      </p:sp>
    </p:spTree>
    <p:extLst>
      <p:ext uri="{BB962C8B-B14F-4D97-AF65-F5344CB8AC3E}">
        <p14:creationId xmlns:p14="http://schemas.microsoft.com/office/powerpoint/2010/main" val="9531341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Warum müssen diese Barrieren (Hindernisse) weg</a:t>
            </a:r>
            <a:r>
              <a:rPr lang="de-DE" b="1" dirty="0" smtClean="0">
                <a:solidFill>
                  <a:schemeClr val="tx1"/>
                </a:solidFill>
              </a:rPr>
              <a:t>?</a:t>
            </a:r>
            <a:endParaRPr lang="de-DE" b="1" dirty="0"/>
          </a:p>
        </p:txBody>
      </p:sp>
      <p:sp>
        <p:nvSpPr>
          <p:cNvPr id="3" name="Inhaltsplatzhalter 2"/>
          <p:cNvSpPr>
            <a:spLocks noGrp="1"/>
          </p:cNvSpPr>
          <p:nvPr>
            <p:ph idx="1"/>
          </p:nvPr>
        </p:nvSpPr>
        <p:spPr>
          <a:xfrm>
            <a:off x="457199" y="2391265"/>
            <a:ext cx="6508377" cy="3734898"/>
          </a:xfrm>
        </p:spPr>
        <p:txBody>
          <a:bodyPr/>
          <a:lstStyle/>
          <a:p>
            <a:pPr marL="0" indent="0" algn="just">
              <a:buNone/>
            </a:pPr>
            <a:r>
              <a:rPr lang="de-DE" dirty="0" smtClean="0"/>
              <a:t>Die Barrieren müssen weg. Denn nur dann kann ich selbstbestimmt leben.</a:t>
            </a:r>
          </a:p>
          <a:p>
            <a:pPr marL="0" indent="0" algn="just">
              <a:buNone/>
            </a:pPr>
            <a:r>
              <a:rPr lang="de-DE" b="1" dirty="0" smtClean="0"/>
              <a:t>Warum?</a:t>
            </a:r>
            <a:r>
              <a:rPr lang="de-DE" dirty="0" smtClean="0"/>
              <a:t> Weil das in der UN-BRK steht!</a:t>
            </a:r>
          </a:p>
          <a:p>
            <a:pPr marL="0" indent="0" algn="just">
              <a:buNone/>
            </a:pPr>
            <a:r>
              <a:rPr lang="de-DE" dirty="0" smtClean="0"/>
              <a:t>Und die UN-BRK gilt in Österreich seit dem </a:t>
            </a:r>
            <a:r>
              <a:rPr lang="de-DE" dirty="0"/>
              <a:t>J</a:t>
            </a:r>
            <a:r>
              <a:rPr lang="de-DE" dirty="0" smtClean="0"/>
              <a:t>ahr 2008. Also: Seit 10 Jahren müssen wir in Österreich an einer </a:t>
            </a:r>
            <a:r>
              <a:rPr lang="de-DE" b="1" dirty="0" smtClean="0"/>
              <a:t>barrierefreien Gesellschaft </a:t>
            </a:r>
            <a:r>
              <a:rPr lang="de-DE" dirty="0" smtClean="0"/>
              <a:t>arbeiten. Das bedeutet: Unser Zusammenleben darf nicht durch Barrieren (Hindernisse) </a:t>
            </a:r>
            <a:r>
              <a:rPr lang="de-DE" dirty="0" err="1" smtClean="0"/>
              <a:t>be</a:t>
            </a:r>
            <a:r>
              <a:rPr lang="de-DE" dirty="0" smtClean="0"/>
              <a:t>-hindert werden. </a:t>
            </a:r>
          </a:p>
          <a:p>
            <a:pPr marL="0" indent="0" algn="just">
              <a:buNone/>
            </a:pPr>
            <a:r>
              <a:rPr lang="de-DE" b="1" dirty="0" smtClean="0"/>
              <a:t>Aber tun wir das in Österreich wirklich?</a:t>
            </a:r>
          </a:p>
          <a:p>
            <a:pPr marL="0" indent="0">
              <a:buNone/>
            </a:pPr>
            <a:endParaRPr lang="de-DE" dirty="0"/>
          </a:p>
          <a:p>
            <a:pPr marL="0" indent="0">
              <a:buNone/>
            </a:pPr>
            <a:endParaRPr lang="de-DE" dirty="0"/>
          </a:p>
        </p:txBody>
      </p:sp>
      <p:sp>
        <p:nvSpPr>
          <p:cNvPr id="4" name="Textfeld 3"/>
          <p:cNvSpPr txBox="1"/>
          <p:nvPr/>
        </p:nvSpPr>
        <p:spPr>
          <a:xfrm>
            <a:off x="7120633" y="1040268"/>
            <a:ext cx="1991452" cy="738664"/>
          </a:xfrm>
          <a:prstGeom prst="rect">
            <a:avLst/>
          </a:prstGeom>
          <a:noFill/>
        </p:spPr>
        <p:txBody>
          <a:bodyPr wrap="square" rtlCol="0">
            <a:spAutoFit/>
          </a:bodyPr>
          <a:lstStyle/>
          <a:p>
            <a:r>
              <a:rPr lang="de-DE" sz="2100" b="1" dirty="0" smtClean="0"/>
              <a:t>Barrieren</a:t>
            </a:r>
          </a:p>
          <a:p>
            <a:r>
              <a:rPr lang="de-DE" sz="2100" b="1" dirty="0" smtClean="0"/>
              <a:t>müssen weg</a:t>
            </a:r>
            <a:endParaRPr lang="de-DE" sz="2100" b="1" dirty="0"/>
          </a:p>
        </p:txBody>
      </p:sp>
    </p:spTree>
    <p:extLst>
      <p:ext uri="{BB962C8B-B14F-4D97-AF65-F5344CB8AC3E}">
        <p14:creationId xmlns:p14="http://schemas.microsoft.com/office/powerpoint/2010/main" val="34991337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Was machen wir in Österreich</a:t>
            </a:r>
            <a:r>
              <a:rPr lang="de-DE" b="1" dirty="0" smtClean="0">
                <a:solidFill>
                  <a:schemeClr val="tx1"/>
                </a:solidFill>
              </a:rPr>
              <a:t>?</a:t>
            </a:r>
            <a:endParaRPr lang="de-DE" b="1" dirty="0"/>
          </a:p>
        </p:txBody>
      </p:sp>
      <p:sp>
        <p:nvSpPr>
          <p:cNvPr id="3" name="Inhaltsplatzhalter 2"/>
          <p:cNvSpPr>
            <a:spLocks noGrp="1"/>
          </p:cNvSpPr>
          <p:nvPr>
            <p:ph idx="1"/>
          </p:nvPr>
        </p:nvSpPr>
        <p:spPr>
          <a:xfrm>
            <a:off x="457199" y="2209800"/>
            <a:ext cx="6508377" cy="4166907"/>
          </a:xfrm>
        </p:spPr>
        <p:txBody>
          <a:bodyPr>
            <a:normAutofit fontScale="92500" lnSpcReduction="10000"/>
          </a:bodyPr>
          <a:lstStyle/>
          <a:p>
            <a:pPr marL="0" indent="0" algn="just">
              <a:buNone/>
            </a:pPr>
            <a:r>
              <a:rPr lang="de-DE" sz="1900" dirty="0" smtClean="0">
                <a:latin typeface="Century Gothic"/>
                <a:cs typeface="Century Gothic"/>
              </a:rPr>
              <a:t>In Österreich wird leider gesagt: Das Wegräumen von Barrieren (Hindernissen) kostet zu viel.</a:t>
            </a:r>
          </a:p>
          <a:p>
            <a:pPr marL="0" indent="0" algn="just">
              <a:buNone/>
            </a:pPr>
            <a:r>
              <a:rPr lang="de-DE" sz="1900" dirty="0" smtClean="0">
                <a:latin typeface="Century Gothic"/>
                <a:cs typeface="Century Gothic"/>
              </a:rPr>
              <a:t>Aber oft wird dabei vergessen: </a:t>
            </a:r>
          </a:p>
          <a:p>
            <a:pPr marL="0" indent="0" algn="just">
              <a:buNone/>
            </a:pPr>
            <a:r>
              <a:rPr lang="de-DE" sz="1900" b="1" dirty="0" smtClean="0">
                <a:latin typeface="Century Gothic"/>
                <a:cs typeface="Century Gothic"/>
              </a:rPr>
              <a:t>Barrierefreiheit </a:t>
            </a:r>
            <a:r>
              <a:rPr lang="mr-IN" sz="1900" dirty="0" smtClean="0">
                <a:latin typeface="Century Gothic"/>
                <a:cs typeface="Century Gothic"/>
              </a:rPr>
              <a:t>–</a:t>
            </a:r>
            <a:r>
              <a:rPr lang="de-DE" sz="1900" dirty="0" smtClean="0">
                <a:latin typeface="Century Gothic"/>
                <a:cs typeface="Century Gothic"/>
              </a:rPr>
              <a:t> </a:t>
            </a:r>
            <a:r>
              <a:rPr lang="de-DE" sz="1900" b="1" dirty="0" smtClean="0">
                <a:latin typeface="Century Gothic"/>
                <a:cs typeface="Century Gothic"/>
              </a:rPr>
              <a:t>eine Gesellschaft ohne Hindernisse </a:t>
            </a:r>
            <a:r>
              <a:rPr lang="mr-IN" sz="1900" dirty="0" smtClean="0">
                <a:latin typeface="Century Gothic"/>
                <a:cs typeface="Century Gothic"/>
              </a:rPr>
              <a:t>–</a:t>
            </a:r>
            <a:r>
              <a:rPr lang="de-DE" sz="1900" dirty="0" smtClean="0">
                <a:latin typeface="Century Gothic"/>
                <a:cs typeface="Century Gothic"/>
              </a:rPr>
              <a:t> </a:t>
            </a:r>
            <a:r>
              <a:rPr lang="de-DE" sz="1900" b="1" dirty="0" smtClean="0">
                <a:latin typeface="Century Gothic"/>
                <a:cs typeface="Century Gothic"/>
              </a:rPr>
              <a:t>hilft uns allen! </a:t>
            </a:r>
          </a:p>
          <a:p>
            <a:pPr marL="0" indent="0" algn="just">
              <a:buNone/>
            </a:pPr>
            <a:r>
              <a:rPr lang="de-DE" sz="1900" dirty="0" smtClean="0">
                <a:latin typeface="Century Gothic"/>
                <a:cs typeface="Century Gothic"/>
              </a:rPr>
              <a:t>Zum Beispiel: Immer noch gibt es viel zu viele Stufen bei Geschäften (auch alte Menschen tun sich schwer damit). Immer noch reden viel zu viele Menschen in Schwerer Sprache (auch </a:t>
            </a:r>
            <a:r>
              <a:rPr lang="de-DE" sz="1900" dirty="0" err="1" smtClean="0">
                <a:latin typeface="Century Gothic"/>
                <a:cs typeface="Century Gothic"/>
              </a:rPr>
              <a:t>AusländerInnen</a:t>
            </a:r>
            <a:r>
              <a:rPr lang="de-DE" sz="1900" dirty="0" smtClean="0">
                <a:latin typeface="Century Gothic"/>
                <a:cs typeface="Century Gothic"/>
              </a:rPr>
              <a:t> tun sich schwer damit).</a:t>
            </a:r>
          </a:p>
          <a:p>
            <a:pPr marL="0" indent="0" algn="just">
              <a:buNone/>
            </a:pPr>
            <a:r>
              <a:rPr lang="de-DE" sz="1900" dirty="0" smtClean="0">
                <a:latin typeface="Century Gothic"/>
                <a:cs typeface="Century Gothic"/>
              </a:rPr>
              <a:t>Das heißt: Wir könnten </a:t>
            </a:r>
            <a:r>
              <a:rPr lang="de-DE" sz="1900" b="1" dirty="0" smtClean="0">
                <a:latin typeface="Century Gothic"/>
                <a:cs typeface="Century Gothic"/>
              </a:rPr>
              <a:t>alle </a:t>
            </a:r>
            <a:r>
              <a:rPr lang="de-DE" sz="1900" dirty="0" smtClean="0">
                <a:latin typeface="Century Gothic"/>
                <a:cs typeface="Century Gothic"/>
              </a:rPr>
              <a:t>viel besser ohne Barrieren zusammenleben!</a:t>
            </a:r>
            <a:endParaRPr lang="de-DE" sz="1900" dirty="0">
              <a:latin typeface="Century Gothic"/>
              <a:cs typeface="Century Gothic"/>
            </a:endParaRPr>
          </a:p>
        </p:txBody>
      </p:sp>
      <p:sp>
        <p:nvSpPr>
          <p:cNvPr id="4" name="Textfeld 3"/>
          <p:cNvSpPr txBox="1"/>
          <p:nvPr/>
        </p:nvSpPr>
        <p:spPr>
          <a:xfrm>
            <a:off x="7228726" y="1418547"/>
            <a:ext cx="2232723" cy="430887"/>
          </a:xfrm>
          <a:prstGeom prst="rect">
            <a:avLst/>
          </a:prstGeom>
          <a:noFill/>
        </p:spPr>
        <p:txBody>
          <a:bodyPr wrap="square" rtlCol="0">
            <a:spAutoFit/>
          </a:bodyPr>
          <a:lstStyle/>
          <a:p>
            <a:r>
              <a:rPr lang="de-DE" sz="2200" b="1" dirty="0" smtClean="0"/>
              <a:t>Österreich</a:t>
            </a:r>
            <a:endParaRPr lang="de-DE" sz="2200" b="1" dirty="0"/>
          </a:p>
        </p:txBody>
      </p:sp>
    </p:spTree>
    <p:extLst>
      <p:ext uri="{BB962C8B-B14F-4D97-AF65-F5344CB8AC3E}">
        <p14:creationId xmlns:p14="http://schemas.microsoft.com/office/powerpoint/2010/main" val="1894703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Was müssen wir in Österreich in den nächsten Jahren machen</a:t>
            </a:r>
            <a:r>
              <a:rPr lang="de-DE" b="1" dirty="0" smtClean="0">
                <a:solidFill>
                  <a:schemeClr val="tx1"/>
                </a:solidFill>
              </a:rPr>
              <a:t>?</a:t>
            </a:r>
            <a:endParaRPr lang="de-DE" b="1" dirty="0"/>
          </a:p>
        </p:txBody>
      </p:sp>
      <p:sp>
        <p:nvSpPr>
          <p:cNvPr id="3" name="Inhaltsplatzhalter 2"/>
          <p:cNvSpPr>
            <a:spLocks noGrp="1"/>
          </p:cNvSpPr>
          <p:nvPr>
            <p:ph idx="1"/>
          </p:nvPr>
        </p:nvSpPr>
        <p:spPr>
          <a:xfrm>
            <a:off x="457199" y="2350735"/>
            <a:ext cx="6508377" cy="4107032"/>
          </a:xfrm>
        </p:spPr>
        <p:txBody>
          <a:bodyPr>
            <a:noAutofit/>
          </a:bodyPr>
          <a:lstStyle/>
          <a:p>
            <a:pPr marL="0" indent="0" algn="just">
              <a:buNone/>
            </a:pPr>
            <a:r>
              <a:rPr lang="de-DE" sz="1800" dirty="0" smtClean="0"/>
              <a:t>Im Jahr 2012 hat Österreich einen Plan gemacht. Dieser Plan heißt </a:t>
            </a:r>
            <a:r>
              <a:rPr lang="de-DE" sz="1800" b="1" dirty="0" smtClean="0"/>
              <a:t>Nationaler Aktionsplan Behinderung 2012-2020</a:t>
            </a:r>
            <a:r>
              <a:rPr lang="de-DE" sz="1800" dirty="0" smtClean="0"/>
              <a:t>. Mit diesem Plan soll die UN-BRK in Österreich umgesetzt werden. </a:t>
            </a:r>
          </a:p>
          <a:p>
            <a:pPr marL="0" indent="0" algn="just">
              <a:buNone/>
            </a:pPr>
            <a:r>
              <a:rPr lang="de-DE" sz="1800" dirty="0" smtClean="0"/>
              <a:t>Im Nationalen Aktionsplan stehen viele wichtige Dinge zu Barrieren. </a:t>
            </a:r>
          </a:p>
          <a:p>
            <a:pPr marL="0" indent="0" algn="just">
              <a:buNone/>
            </a:pPr>
            <a:r>
              <a:rPr lang="de-DE" sz="1800" dirty="0" smtClean="0"/>
              <a:t>Darin steht zum Beispiel einiges zum Thema Bauen (zum Beispiel Häuser), Verkehr (zum Beispiel Straßenbahnen, Busse), Kunst und Kultur (zum Beispiel Kinobesuch), Sport, Medien (zum Beispiel Fernsehen, Zeitungen) und Technik (zum Beispiel Handys)</a:t>
            </a:r>
          </a:p>
          <a:p>
            <a:pPr marL="0" indent="0" algn="just">
              <a:buNone/>
            </a:pPr>
            <a:r>
              <a:rPr lang="de-DE" sz="1800" dirty="0" smtClean="0"/>
              <a:t>Das Problem dabei ist: Freiwillig lässt kaum jemand Barrieren wegräumen. </a:t>
            </a:r>
          </a:p>
          <a:p>
            <a:pPr marL="0" indent="0" algn="just">
              <a:buNone/>
            </a:pPr>
            <a:endParaRPr lang="de-DE" sz="1800" dirty="0"/>
          </a:p>
          <a:p>
            <a:pPr marL="0" indent="0" algn="just">
              <a:buNone/>
            </a:pPr>
            <a:endParaRPr lang="de-DE" sz="1800" dirty="0" smtClean="0"/>
          </a:p>
        </p:txBody>
      </p:sp>
      <p:sp>
        <p:nvSpPr>
          <p:cNvPr id="4" name="Textfeld 3"/>
          <p:cNvSpPr txBox="1"/>
          <p:nvPr/>
        </p:nvSpPr>
        <p:spPr>
          <a:xfrm>
            <a:off x="7363842" y="1134838"/>
            <a:ext cx="1625246" cy="430887"/>
          </a:xfrm>
          <a:prstGeom prst="rect">
            <a:avLst/>
          </a:prstGeom>
          <a:noFill/>
        </p:spPr>
        <p:txBody>
          <a:bodyPr wrap="square" rtlCol="0">
            <a:spAutoFit/>
          </a:bodyPr>
          <a:lstStyle/>
          <a:p>
            <a:r>
              <a:rPr lang="de-DE" sz="2200" b="1" dirty="0" smtClean="0"/>
              <a:t>Was tun?</a:t>
            </a:r>
            <a:endParaRPr lang="de-DE" sz="2200" b="1" dirty="0"/>
          </a:p>
        </p:txBody>
      </p:sp>
    </p:spTree>
    <p:extLst>
      <p:ext uri="{BB962C8B-B14F-4D97-AF65-F5344CB8AC3E}">
        <p14:creationId xmlns:p14="http://schemas.microsoft.com/office/powerpoint/2010/main" val="18776204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Was müssen wir in Österreich in den nächsten Jahren machen</a:t>
            </a:r>
            <a:r>
              <a:rPr lang="de-DE" b="1" dirty="0" smtClean="0">
                <a:solidFill>
                  <a:schemeClr val="tx1"/>
                </a:solidFill>
              </a:rPr>
              <a:t>?</a:t>
            </a:r>
            <a:endParaRPr lang="de-DE" b="1" dirty="0"/>
          </a:p>
        </p:txBody>
      </p:sp>
      <p:sp>
        <p:nvSpPr>
          <p:cNvPr id="3" name="Inhaltsplatzhalter 2"/>
          <p:cNvSpPr>
            <a:spLocks noGrp="1"/>
          </p:cNvSpPr>
          <p:nvPr>
            <p:ph idx="1"/>
          </p:nvPr>
        </p:nvSpPr>
        <p:spPr>
          <a:xfrm>
            <a:off x="457199" y="2209800"/>
            <a:ext cx="6508377" cy="4247967"/>
          </a:xfrm>
        </p:spPr>
        <p:txBody>
          <a:bodyPr>
            <a:noAutofit/>
          </a:bodyPr>
          <a:lstStyle/>
          <a:p>
            <a:pPr marL="0" indent="0" algn="just">
              <a:buNone/>
            </a:pPr>
            <a:r>
              <a:rPr lang="de-DE" sz="1900" dirty="0" smtClean="0"/>
              <a:t>Im Jahr 2013 hat das UN-Komitee in Genf (oberster </a:t>
            </a:r>
            <a:r>
              <a:rPr lang="de-DE" sz="1900" dirty="0" err="1" smtClean="0"/>
              <a:t>Monitoringausschuss</a:t>
            </a:r>
            <a:r>
              <a:rPr lang="de-DE" sz="1900" dirty="0" smtClean="0"/>
              <a:t>) gesagt: </a:t>
            </a:r>
          </a:p>
          <a:p>
            <a:pPr marL="0" indent="0" algn="just">
              <a:buNone/>
            </a:pPr>
            <a:r>
              <a:rPr lang="de-DE" sz="1900" dirty="0" smtClean="0"/>
              <a:t>Österreich muss einen </a:t>
            </a:r>
            <a:r>
              <a:rPr lang="de-DE" sz="1900" b="1" dirty="0" smtClean="0"/>
              <a:t>übergreifenden inklusiven Ansatz der Barrierefreiheit </a:t>
            </a:r>
            <a:r>
              <a:rPr lang="de-DE" sz="1900" dirty="0" smtClean="0"/>
              <a:t>entwickeln. </a:t>
            </a:r>
          </a:p>
          <a:p>
            <a:pPr marL="0" indent="0" algn="just">
              <a:buNone/>
            </a:pPr>
            <a:r>
              <a:rPr lang="de-DE" sz="1900" dirty="0" smtClean="0"/>
              <a:t>Das bedeutet: Es darf </a:t>
            </a:r>
            <a:r>
              <a:rPr lang="de-DE" sz="1900" i="1" dirty="0" smtClean="0"/>
              <a:t>nicht nur an ein paar Stellen </a:t>
            </a:r>
            <a:r>
              <a:rPr lang="de-DE" sz="1900" dirty="0" smtClean="0"/>
              <a:t>keine Barrieren (Hindernisse) mehr geben. </a:t>
            </a:r>
          </a:p>
          <a:p>
            <a:pPr marL="0" indent="0" algn="just">
              <a:buNone/>
            </a:pPr>
            <a:r>
              <a:rPr lang="de-DE" sz="1900" dirty="0" smtClean="0"/>
              <a:t>Das bedeutet: Es darf </a:t>
            </a:r>
            <a:r>
              <a:rPr lang="de-DE" sz="1900" b="1" dirty="0" smtClean="0"/>
              <a:t>nirgendwo mehr Barrieren </a:t>
            </a:r>
            <a:r>
              <a:rPr lang="de-DE" sz="1900" dirty="0" smtClean="0"/>
              <a:t>geben! </a:t>
            </a:r>
          </a:p>
          <a:p>
            <a:pPr marL="0" indent="0" algn="just">
              <a:buNone/>
            </a:pPr>
            <a:r>
              <a:rPr lang="de-DE" sz="1900" dirty="0" smtClean="0"/>
              <a:t>Nicht mehr in der Schule. Nicht mehr bei der Arbeit. Nicht mehr in der Freizeit. </a:t>
            </a:r>
          </a:p>
          <a:p>
            <a:pPr marL="0" indent="0" algn="just">
              <a:buNone/>
            </a:pPr>
            <a:r>
              <a:rPr lang="de-DE" sz="1900" dirty="0" smtClean="0"/>
              <a:t>Erst dann wird die UN-BRK umgesetzt sein. </a:t>
            </a:r>
            <a:endParaRPr lang="de-DE" sz="1900" dirty="0"/>
          </a:p>
        </p:txBody>
      </p:sp>
      <p:sp>
        <p:nvSpPr>
          <p:cNvPr id="4" name="Textfeld 3"/>
          <p:cNvSpPr txBox="1"/>
          <p:nvPr/>
        </p:nvSpPr>
        <p:spPr>
          <a:xfrm>
            <a:off x="7363842" y="1134838"/>
            <a:ext cx="1625246" cy="430887"/>
          </a:xfrm>
          <a:prstGeom prst="rect">
            <a:avLst/>
          </a:prstGeom>
          <a:noFill/>
        </p:spPr>
        <p:txBody>
          <a:bodyPr wrap="square" rtlCol="0">
            <a:spAutoFit/>
          </a:bodyPr>
          <a:lstStyle/>
          <a:p>
            <a:r>
              <a:rPr lang="de-DE" sz="2200" b="1" dirty="0" smtClean="0"/>
              <a:t>Was tun?</a:t>
            </a:r>
            <a:endParaRPr lang="de-DE" sz="2200" b="1" dirty="0"/>
          </a:p>
        </p:txBody>
      </p:sp>
    </p:spTree>
    <p:extLst>
      <p:ext uri="{BB962C8B-B14F-4D97-AF65-F5344CB8AC3E}">
        <p14:creationId xmlns:p14="http://schemas.microsoft.com/office/powerpoint/2010/main" val="529734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Was müssen wir in Österreich in den nächsten Jahren machen</a:t>
            </a:r>
            <a:r>
              <a:rPr lang="de-DE" b="1" dirty="0" smtClean="0">
                <a:solidFill>
                  <a:schemeClr val="tx1"/>
                </a:solidFill>
              </a:rPr>
              <a:t>?</a:t>
            </a:r>
            <a:endParaRPr lang="de-DE" b="1" dirty="0"/>
          </a:p>
        </p:txBody>
      </p:sp>
      <p:sp>
        <p:nvSpPr>
          <p:cNvPr id="3" name="Inhaltsplatzhalter 2"/>
          <p:cNvSpPr>
            <a:spLocks noGrp="1"/>
          </p:cNvSpPr>
          <p:nvPr>
            <p:ph idx="1"/>
          </p:nvPr>
        </p:nvSpPr>
        <p:spPr>
          <a:xfrm>
            <a:off x="457199" y="2350735"/>
            <a:ext cx="6508377" cy="4107032"/>
          </a:xfrm>
        </p:spPr>
        <p:txBody>
          <a:bodyPr>
            <a:noAutofit/>
          </a:bodyPr>
          <a:lstStyle/>
          <a:p>
            <a:pPr marL="0" indent="0" algn="just">
              <a:buNone/>
            </a:pPr>
            <a:r>
              <a:rPr lang="de-DE" sz="1800" dirty="0" smtClean="0"/>
              <a:t>In Österreich gibt es verschiedene Schwierigkeiten bei der </a:t>
            </a:r>
            <a:r>
              <a:rPr lang="de-DE" sz="1800" b="1" dirty="0" smtClean="0"/>
              <a:t>Umsetzung von Barrierefreiheit</a:t>
            </a:r>
            <a:r>
              <a:rPr lang="de-DE" sz="1800" dirty="0" smtClean="0"/>
              <a:t>. </a:t>
            </a:r>
          </a:p>
          <a:p>
            <a:pPr marL="0" indent="0" algn="just">
              <a:buNone/>
            </a:pPr>
            <a:r>
              <a:rPr lang="de-DE" sz="1800" b="1" dirty="0" smtClean="0"/>
              <a:t>Umsetzung</a:t>
            </a:r>
            <a:r>
              <a:rPr lang="de-DE" sz="1800" dirty="0" smtClean="0"/>
              <a:t> bedeutet: Ich rede nicht nur. Sondern ich mache etwas. Ich verändere etwas. Damit zum Beispiel ein Haus barrierefrei wird. </a:t>
            </a:r>
          </a:p>
          <a:p>
            <a:pPr marL="0" indent="0" algn="just">
              <a:buNone/>
            </a:pPr>
            <a:r>
              <a:rPr lang="de-DE" sz="1800" dirty="0" smtClean="0"/>
              <a:t>In Österreich gibt es für das </a:t>
            </a:r>
            <a:r>
              <a:rPr lang="de-DE" sz="1800" b="1" dirty="0" smtClean="0"/>
              <a:t>barrierefreie Bauen</a:t>
            </a:r>
            <a:r>
              <a:rPr lang="de-DE" sz="1800" dirty="0" smtClean="0"/>
              <a:t> Gesetze (Regeln unseres Zusammenlebens) in den einzelnen Bundesländern. </a:t>
            </a:r>
            <a:r>
              <a:rPr lang="de-DE" sz="1800" dirty="0"/>
              <a:t>D</a:t>
            </a:r>
            <a:r>
              <a:rPr lang="de-DE" sz="1800" dirty="0" smtClean="0"/>
              <a:t>iese Gesetze sind in den Bundesländern unterschiedlich. </a:t>
            </a:r>
          </a:p>
          <a:p>
            <a:pPr marL="0" indent="0" algn="just">
              <a:buNone/>
            </a:pPr>
            <a:r>
              <a:rPr lang="de-DE" sz="1800" dirty="0" smtClean="0"/>
              <a:t>Diese </a:t>
            </a:r>
            <a:r>
              <a:rPr lang="de-DE" sz="1800" dirty="0"/>
              <a:t>G</a:t>
            </a:r>
            <a:r>
              <a:rPr lang="de-DE" sz="1800" dirty="0" smtClean="0"/>
              <a:t>esetze müssen im Sinne der UN-BRK geändert werden. In ganz Österreich muss in den Gesetzen das Gleiche über barrierefreies Bauen stehen.  </a:t>
            </a:r>
            <a:endParaRPr lang="de-DE" sz="1800" dirty="0"/>
          </a:p>
          <a:p>
            <a:pPr marL="0" indent="0" algn="just">
              <a:buNone/>
            </a:pPr>
            <a:endParaRPr lang="de-DE" sz="1800" dirty="0" smtClean="0"/>
          </a:p>
          <a:p>
            <a:pPr marL="0" indent="0" algn="just">
              <a:buNone/>
            </a:pPr>
            <a:endParaRPr lang="de-DE" sz="1800" dirty="0"/>
          </a:p>
          <a:p>
            <a:pPr marL="0" indent="0" algn="just">
              <a:buNone/>
            </a:pPr>
            <a:endParaRPr lang="de-DE" sz="1800" dirty="0" smtClean="0"/>
          </a:p>
        </p:txBody>
      </p:sp>
      <p:sp>
        <p:nvSpPr>
          <p:cNvPr id="4" name="Textfeld 3"/>
          <p:cNvSpPr txBox="1"/>
          <p:nvPr/>
        </p:nvSpPr>
        <p:spPr>
          <a:xfrm>
            <a:off x="7363842" y="1134838"/>
            <a:ext cx="1625246" cy="430887"/>
          </a:xfrm>
          <a:prstGeom prst="rect">
            <a:avLst/>
          </a:prstGeom>
          <a:noFill/>
        </p:spPr>
        <p:txBody>
          <a:bodyPr wrap="square" rtlCol="0">
            <a:spAutoFit/>
          </a:bodyPr>
          <a:lstStyle/>
          <a:p>
            <a:r>
              <a:rPr lang="de-DE" sz="2200" b="1" dirty="0" smtClean="0"/>
              <a:t>Was tun?</a:t>
            </a:r>
            <a:endParaRPr lang="de-DE" sz="2200" b="1" dirty="0"/>
          </a:p>
        </p:txBody>
      </p:sp>
    </p:spTree>
    <p:extLst>
      <p:ext uri="{BB962C8B-B14F-4D97-AF65-F5344CB8AC3E}">
        <p14:creationId xmlns:p14="http://schemas.microsoft.com/office/powerpoint/2010/main" val="7742603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Was müssen wir in Österreich in den nächsten Jahren machen</a:t>
            </a:r>
            <a:r>
              <a:rPr lang="de-DE" b="1" dirty="0" smtClean="0">
                <a:solidFill>
                  <a:schemeClr val="tx1"/>
                </a:solidFill>
              </a:rPr>
              <a:t>?</a:t>
            </a:r>
            <a:endParaRPr lang="de-DE" b="1" dirty="0"/>
          </a:p>
        </p:txBody>
      </p:sp>
      <p:sp>
        <p:nvSpPr>
          <p:cNvPr id="3" name="Inhaltsplatzhalter 2"/>
          <p:cNvSpPr>
            <a:spLocks noGrp="1"/>
          </p:cNvSpPr>
          <p:nvPr>
            <p:ph idx="1"/>
          </p:nvPr>
        </p:nvSpPr>
        <p:spPr>
          <a:xfrm>
            <a:off x="457199" y="2350735"/>
            <a:ext cx="6508377" cy="4107032"/>
          </a:xfrm>
        </p:spPr>
        <p:txBody>
          <a:bodyPr>
            <a:noAutofit/>
          </a:bodyPr>
          <a:lstStyle/>
          <a:p>
            <a:pPr marL="0" indent="0" algn="just">
              <a:buNone/>
            </a:pPr>
            <a:r>
              <a:rPr lang="de-DE" sz="1900" b="1" dirty="0" smtClean="0"/>
              <a:t>Wir müssen in Österreich also noch sehr viel machen</a:t>
            </a:r>
            <a:r>
              <a:rPr lang="de-DE" sz="1900" dirty="0" smtClean="0"/>
              <a:t>. Wichtig dabei ist: </a:t>
            </a:r>
          </a:p>
          <a:p>
            <a:pPr marL="0" indent="0" algn="just">
              <a:buNone/>
            </a:pPr>
            <a:r>
              <a:rPr lang="de-DE" sz="1900" dirty="0"/>
              <a:t>A</a:t>
            </a:r>
            <a:r>
              <a:rPr lang="de-DE" sz="1900" dirty="0" smtClean="0"/>
              <a:t>lle Menschen müssen die Rechte von Menschen mit Behinderungen kennen!</a:t>
            </a:r>
          </a:p>
          <a:p>
            <a:pPr marL="0" indent="0" algn="just">
              <a:buNone/>
            </a:pPr>
            <a:r>
              <a:rPr lang="de-DE" sz="1900" dirty="0" smtClean="0"/>
              <a:t>Weil das viele Menschen immer noch nicht wissen. </a:t>
            </a:r>
          </a:p>
          <a:p>
            <a:pPr marL="0" indent="0" algn="just">
              <a:buNone/>
            </a:pPr>
            <a:r>
              <a:rPr lang="de-DE" sz="1900" dirty="0" smtClean="0"/>
              <a:t>Das nennt man </a:t>
            </a:r>
            <a:r>
              <a:rPr lang="de-DE" sz="1900" b="1" dirty="0" smtClean="0"/>
              <a:t>Bewusstseinsbildung</a:t>
            </a:r>
            <a:r>
              <a:rPr lang="de-DE" sz="1900" dirty="0" smtClean="0"/>
              <a:t>. Das steht im Artikel 8 der UN-BRK. </a:t>
            </a:r>
          </a:p>
          <a:p>
            <a:pPr marL="0" indent="0" algn="just">
              <a:buNone/>
            </a:pPr>
            <a:r>
              <a:rPr lang="de-DE" sz="1900" dirty="0" smtClean="0"/>
              <a:t>Dort steht: Zuerst müssen die sozialen Barrieren (‚Hindernisse im Kopf‘, Vorurteile) weg. Dann werden alle anderen Barrieren leichter verschwinden. </a:t>
            </a:r>
          </a:p>
          <a:p>
            <a:pPr marL="0" indent="0" algn="just">
              <a:buNone/>
            </a:pPr>
            <a:endParaRPr lang="de-DE" sz="1800" dirty="0" smtClean="0"/>
          </a:p>
        </p:txBody>
      </p:sp>
      <p:sp>
        <p:nvSpPr>
          <p:cNvPr id="4" name="Textfeld 3"/>
          <p:cNvSpPr txBox="1"/>
          <p:nvPr/>
        </p:nvSpPr>
        <p:spPr>
          <a:xfrm>
            <a:off x="7363842" y="1134838"/>
            <a:ext cx="1625246" cy="430887"/>
          </a:xfrm>
          <a:prstGeom prst="rect">
            <a:avLst/>
          </a:prstGeom>
          <a:noFill/>
        </p:spPr>
        <p:txBody>
          <a:bodyPr wrap="square" rtlCol="0">
            <a:spAutoFit/>
          </a:bodyPr>
          <a:lstStyle/>
          <a:p>
            <a:r>
              <a:rPr lang="de-DE" sz="2200" b="1" dirty="0" smtClean="0"/>
              <a:t>Was tun?</a:t>
            </a:r>
            <a:endParaRPr lang="de-DE" sz="2200" b="1" dirty="0"/>
          </a:p>
        </p:txBody>
      </p:sp>
    </p:spTree>
    <p:extLst>
      <p:ext uri="{BB962C8B-B14F-4D97-AF65-F5344CB8AC3E}">
        <p14:creationId xmlns:p14="http://schemas.microsoft.com/office/powerpoint/2010/main" val="19459920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Was müssen wir in Österreich in den nächsten Jahren machen</a:t>
            </a:r>
            <a:r>
              <a:rPr lang="de-DE" b="1" dirty="0" smtClean="0">
                <a:solidFill>
                  <a:schemeClr val="tx1"/>
                </a:solidFill>
              </a:rPr>
              <a:t>?</a:t>
            </a:r>
            <a:endParaRPr lang="de-DE" b="1" dirty="0"/>
          </a:p>
        </p:txBody>
      </p:sp>
      <p:sp>
        <p:nvSpPr>
          <p:cNvPr id="3" name="Inhaltsplatzhalter 2"/>
          <p:cNvSpPr>
            <a:spLocks noGrp="1"/>
          </p:cNvSpPr>
          <p:nvPr>
            <p:ph idx="1"/>
          </p:nvPr>
        </p:nvSpPr>
        <p:spPr>
          <a:xfrm>
            <a:off x="457199" y="2593915"/>
            <a:ext cx="6508377" cy="3863852"/>
          </a:xfrm>
        </p:spPr>
        <p:txBody>
          <a:bodyPr>
            <a:noAutofit/>
          </a:bodyPr>
          <a:lstStyle/>
          <a:p>
            <a:pPr marL="0" indent="0" algn="just">
              <a:buNone/>
            </a:pPr>
            <a:r>
              <a:rPr lang="de-DE" sz="1900" dirty="0" smtClean="0"/>
              <a:t>Also: </a:t>
            </a:r>
          </a:p>
          <a:p>
            <a:pPr marL="0" indent="0" algn="just">
              <a:buNone/>
            </a:pPr>
            <a:r>
              <a:rPr lang="de-DE" sz="1900" dirty="0" smtClean="0"/>
              <a:t>Alle Barrieren (Hindernisse) müssen verschwinden.</a:t>
            </a:r>
          </a:p>
          <a:p>
            <a:pPr marL="0" indent="0" algn="just">
              <a:buNone/>
            </a:pPr>
            <a:r>
              <a:rPr lang="de-DE" sz="1900" dirty="0" smtClean="0"/>
              <a:t>Aber das muss endlich alles passieren. </a:t>
            </a:r>
          </a:p>
          <a:p>
            <a:pPr marL="0" indent="0" algn="just">
              <a:buNone/>
            </a:pPr>
            <a:r>
              <a:rPr lang="de-DE" sz="1900" dirty="0" smtClean="0"/>
              <a:t>In Österreich wird viel über die UN-BRK geredet. Aber  manchmal </a:t>
            </a:r>
            <a:r>
              <a:rPr lang="de-DE" sz="1900" smtClean="0"/>
              <a:t>wird nicht </a:t>
            </a:r>
            <a:r>
              <a:rPr lang="de-DE" sz="1900" dirty="0" smtClean="0"/>
              <a:t>viel gemacht. </a:t>
            </a:r>
          </a:p>
          <a:p>
            <a:pPr marL="0" indent="0" algn="just">
              <a:buNone/>
            </a:pPr>
            <a:r>
              <a:rPr lang="de-DE" sz="1900" dirty="0" smtClean="0"/>
              <a:t>Die UN-BRK gilt nun bereits seit 10 Jahren in Österreich. Und ganz viele Barrieren (Hindernisse) sind immer noch da. </a:t>
            </a:r>
          </a:p>
          <a:p>
            <a:pPr marL="0" indent="0" algn="just">
              <a:buNone/>
            </a:pPr>
            <a:endParaRPr lang="de-DE" sz="1800" dirty="0" smtClean="0"/>
          </a:p>
        </p:txBody>
      </p:sp>
      <p:sp>
        <p:nvSpPr>
          <p:cNvPr id="4" name="Textfeld 3"/>
          <p:cNvSpPr txBox="1"/>
          <p:nvPr/>
        </p:nvSpPr>
        <p:spPr>
          <a:xfrm>
            <a:off x="7363842" y="1134838"/>
            <a:ext cx="1625246" cy="430887"/>
          </a:xfrm>
          <a:prstGeom prst="rect">
            <a:avLst/>
          </a:prstGeom>
          <a:noFill/>
        </p:spPr>
        <p:txBody>
          <a:bodyPr wrap="square" rtlCol="0">
            <a:spAutoFit/>
          </a:bodyPr>
          <a:lstStyle/>
          <a:p>
            <a:r>
              <a:rPr lang="de-DE" sz="2200" b="1" dirty="0" smtClean="0"/>
              <a:t>Was tun?</a:t>
            </a:r>
            <a:endParaRPr lang="de-DE" sz="2200" b="1" dirty="0"/>
          </a:p>
        </p:txBody>
      </p:sp>
    </p:spTree>
    <p:extLst>
      <p:ext uri="{BB962C8B-B14F-4D97-AF65-F5344CB8AC3E}">
        <p14:creationId xmlns:p14="http://schemas.microsoft.com/office/powerpoint/2010/main" val="5321402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Was müssen wir in Österreich in den nächsten Jahren machen</a:t>
            </a:r>
            <a:r>
              <a:rPr lang="de-DE" b="1" dirty="0" smtClean="0">
                <a:solidFill>
                  <a:schemeClr val="tx1"/>
                </a:solidFill>
              </a:rPr>
              <a:t>?</a:t>
            </a:r>
            <a:endParaRPr lang="de-DE" b="1" dirty="0"/>
          </a:p>
        </p:txBody>
      </p:sp>
      <p:sp>
        <p:nvSpPr>
          <p:cNvPr id="3" name="Inhaltsplatzhalter 2"/>
          <p:cNvSpPr>
            <a:spLocks noGrp="1"/>
          </p:cNvSpPr>
          <p:nvPr>
            <p:ph idx="1"/>
          </p:nvPr>
        </p:nvSpPr>
        <p:spPr>
          <a:xfrm>
            <a:off x="457199" y="2209800"/>
            <a:ext cx="6508377" cy="4247967"/>
          </a:xfrm>
        </p:spPr>
        <p:txBody>
          <a:bodyPr>
            <a:noAutofit/>
          </a:bodyPr>
          <a:lstStyle/>
          <a:p>
            <a:pPr marL="0" indent="0" algn="just">
              <a:buNone/>
            </a:pPr>
            <a:r>
              <a:rPr lang="de-DE" sz="1800" dirty="0" smtClean="0"/>
              <a:t>Heute reden wir hier in St. Pölten über Barrieren (Hindernisse). Und genau das ist wichtig.</a:t>
            </a:r>
          </a:p>
          <a:p>
            <a:pPr marL="0" indent="0" algn="just">
              <a:buNone/>
            </a:pPr>
            <a:r>
              <a:rPr lang="de-DE" sz="1800" dirty="0" smtClean="0"/>
              <a:t>Denn alle Menschen in Österreich müssen wissen: </a:t>
            </a:r>
            <a:r>
              <a:rPr lang="de-DE" sz="1800" b="1" dirty="0" smtClean="0"/>
              <a:t>Barrieren </a:t>
            </a:r>
            <a:r>
              <a:rPr lang="de-DE" sz="1800" b="1" dirty="0" err="1" smtClean="0"/>
              <a:t>be</a:t>
            </a:r>
            <a:r>
              <a:rPr lang="de-DE" sz="1800" b="1" dirty="0" smtClean="0"/>
              <a:t>-hindern viele Menschen!</a:t>
            </a:r>
            <a:endParaRPr lang="de-DE" sz="1800" dirty="0" smtClean="0"/>
          </a:p>
          <a:p>
            <a:pPr marL="0" indent="0" algn="just">
              <a:buNone/>
            </a:pPr>
            <a:r>
              <a:rPr lang="de-DE" sz="1800" dirty="0" smtClean="0"/>
              <a:t>Damit es keine Barrieren mehr gibt, hilft uns die UN-BRK mit dem Wort </a:t>
            </a:r>
            <a:r>
              <a:rPr lang="de-DE" sz="1800" b="1" dirty="0" smtClean="0"/>
              <a:t>universelles Design: </a:t>
            </a:r>
            <a:endParaRPr lang="de-DE" sz="1800" dirty="0" smtClean="0"/>
          </a:p>
          <a:p>
            <a:pPr marL="0" indent="0" algn="just">
              <a:buNone/>
            </a:pPr>
            <a:r>
              <a:rPr lang="de-DE" sz="1800" dirty="0" smtClean="0"/>
              <a:t>Das bedeutet: Unser gesamtes Zusammenleben in der Gesellschaft muss ohne Barrieren sein. Denn das </a:t>
            </a:r>
            <a:r>
              <a:rPr lang="de-DE" sz="1800" b="1" dirty="0" smtClean="0"/>
              <a:t>ist für alle Menschen gut </a:t>
            </a:r>
            <a:r>
              <a:rPr lang="de-DE" sz="1800" dirty="0" smtClean="0"/>
              <a:t>und</a:t>
            </a:r>
            <a:r>
              <a:rPr lang="de-DE" sz="1800" b="1" dirty="0" smtClean="0"/>
              <a:t> wichtig</a:t>
            </a:r>
            <a:r>
              <a:rPr lang="de-DE" sz="1800" dirty="0" smtClean="0"/>
              <a:t>!</a:t>
            </a:r>
          </a:p>
          <a:p>
            <a:pPr marL="0" indent="0" algn="just">
              <a:buNone/>
            </a:pPr>
            <a:r>
              <a:rPr lang="de-DE" sz="1800" dirty="0" smtClean="0"/>
              <a:t>Es geht um barrierefreie Unterstützung, barrierefreie Umwelt, barrierefreies Miteinander. Möglichst für alle </a:t>
            </a:r>
            <a:r>
              <a:rPr lang="de-DE" sz="1800" dirty="0"/>
              <a:t>M</a:t>
            </a:r>
            <a:r>
              <a:rPr lang="de-DE" sz="1800" dirty="0" smtClean="0"/>
              <a:t>enschen. </a:t>
            </a:r>
          </a:p>
        </p:txBody>
      </p:sp>
      <p:sp>
        <p:nvSpPr>
          <p:cNvPr id="4" name="Textfeld 3"/>
          <p:cNvSpPr txBox="1"/>
          <p:nvPr/>
        </p:nvSpPr>
        <p:spPr>
          <a:xfrm>
            <a:off x="7363842" y="1134838"/>
            <a:ext cx="1625246" cy="430887"/>
          </a:xfrm>
          <a:prstGeom prst="rect">
            <a:avLst/>
          </a:prstGeom>
          <a:noFill/>
        </p:spPr>
        <p:txBody>
          <a:bodyPr wrap="square" rtlCol="0">
            <a:spAutoFit/>
          </a:bodyPr>
          <a:lstStyle/>
          <a:p>
            <a:r>
              <a:rPr lang="de-DE" sz="2200" b="1" dirty="0" smtClean="0"/>
              <a:t>Was tun?</a:t>
            </a:r>
            <a:endParaRPr lang="de-DE" sz="2200" b="1" dirty="0"/>
          </a:p>
        </p:txBody>
      </p:sp>
    </p:spTree>
    <p:extLst>
      <p:ext uri="{BB962C8B-B14F-4D97-AF65-F5344CB8AC3E}">
        <p14:creationId xmlns:p14="http://schemas.microsoft.com/office/powerpoint/2010/main" val="9772876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000000"/>
                </a:solidFill>
              </a:rPr>
              <a:t>Zuletzt ein kurzes Beispiel aus Österreich</a:t>
            </a:r>
            <a:endParaRPr lang="de-DE" b="1" dirty="0">
              <a:solidFill>
                <a:srgbClr val="000000"/>
              </a:solidFill>
            </a:endParaRPr>
          </a:p>
        </p:txBody>
      </p:sp>
      <p:sp>
        <p:nvSpPr>
          <p:cNvPr id="3" name="Inhaltsplatzhalter 2"/>
          <p:cNvSpPr>
            <a:spLocks noGrp="1"/>
          </p:cNvSpPr>
          <p:nvPr>
            <p:ph idx="1"/>
          </p:nvPr>
        </p:nvSpPr>
        <p:spPr>
          <a:xfrm>
            <a:off x="457199" y="2209800"/>
            <a:ext cx="6508377" cy="4288497"/>
          </a:xfrm>
        </p:spPr>
        <p:txBody>
          <a:bodyPr>
            <a:normAutofit fontScale="85000" lnSpcReduction="10000"/>
          </a:bodyPr>
          <a:lstStyle/>
          <a:p>
            <a:pPr marL="0" indent="0" algn="just">
              <a:buNone/>
            </a:pPr>
            <a:r>
              <a:rPr lang="de-DE" dirty="0" smtClean="0">
                <a:solidFill>
                  <a:srgbClr val="000000"/>
                </a:solidFill>
              </a:rPr>
              <a:t>Michael </a:t>
            </a:r>
            <a:r>
              <a:rPr lang="de-DE" dirty="0" err="1" smtClean="0">
                <a:solidFill>
                  <a:srgbClr val="000000"/>
                </a:solidFill>
              </a:rPr>
              <a:t>Bouda</a:t>
            </a:r>
            <a:r>
              <a:rPr lang="de-DE" dirty="0" smtClean="0">
                <a:solidFill>
                  <a:srgbClr val="000000"/>
                </a:solidFill>
              </a:rPr>
              <a:t>, ein Student (Schüler) von mir hat an der Universität Wien (Schule für erwachsene Menschen) eine wichtige Arbeit geschrieben. </a:t>
            </a:r>
          </a:p>
          <a:p>
            <a:pPr marL="0" indent="0" algn="just">
              <a:buNone/>
            </a:pPr>
            <a:r>
              <a:rPr lang="de-DE" dirty="0" smtClean="0">
                <a:solidFill>
                  <a:srgbClr val="000000"/>
                </a:solidFill>
              </a:rPr>
              <a:t>In seiner Arbeit geht es um </a:t>
            </a:r>
            <a:r>
              <a:rPr lang="de-DE" b="1" dirty="0" smtClean="0">
                <a:solidFill>
                  <a:srgbClr val="000000"/>
                </a:solidFill>
              </a:rPr>
              <a:t>barrierefreie Notfallkonzepte</a:t>
            </a:r>
            <a:r>
              <a:rPr lang="de-DE" dirty="0" smtClean="0">
                <a:solidFill>
                  <a:srgbClr val="000000"/>
                </a:solidFill>
              </a:rPr>
              <a:t>. </a:t>
            </a:r>
          </a:p>
          <a:p>
            <a:pPr marL="0" indent="0" algn="just">
              <a:buNone/>
            </a:pPr>
            <a:r>
              <a:rPr lang="de-DE" dirty="0" smtClean="0">
                <a:solidFill>
                  <a:srgbClr val="000000"/>
                </a:solidFill>
              </a:rPr>
              <a:t>Das bedeutet: Angenommen es brennt in einem Haus. Dann muss man raus aus dem Haus können. Aber das geht nur ohne Barrieren. </a:t>
            </a:r>
          </a:p>
          <a:p>
            <a:pPr marL="0" indent="0" algn="just">
              <a:buNone/>
            </a:pPr>
            <a:r>
              <a:rPr lang="de-DE" dirty="0" smtClean="0">
                <a:solidFill>
                  <a:srgbClr val="000000"/>
                </a:solidFill>
              </a:rPr>
              <a:t>In der Arbeit steht ein sehr wichtiger letzter Satz: </a:t>
            </a:r>
          </a:p>
          <a:p>
            <a:pPr marL="0" indent="0" algn="just">
              <a:buNone/>
            </a:pPr>
            <a:r>
              <a:rPr lang="de-DE" dirty="0" smtClean="0">
                <a:solidFill>
                  <a:srgbClr val="000000"/>
                </a:solidFill>
              </a:rPr>
              <a:t>Menschen mit Behinderungen haben Rechte. Wir alle müssen Menschen mit </a:t>
            </a:r>
            <a:r>
              <a:rPr lang="de-DE" dirty="0">
                <a:solidFill>
                  <a:srgbClr val="000000"/>
                </a:solidFill>
              </a:rPr>
              <a:t>B</a:t>
            </a:r>
            <a:r>
              <a:rPr lang="de-DE" dirty="0" smtClean="0">
                <a:solidFill>
                  <a:srgbClr val="000000"/>
                </a:solidFill>
              </a:rPr>
              <a:t>ehinderungen ernst nehmen. Dann werden Menschen mit Behinderungen auch in einem Notfall (wenn es zum Beispiel brennt) nicht mehr Opfer sein. Und Michael </a:t>
            </a:r>
            <a:r>
              <a:rPr lang="de-DE" dirty="0" err="1">
                <a:solidFill>
                  <a:srgbClr val="000000"/>
                </a:solidFill>
              </a:rPr>
              <a:t>B</a:t>
            </a:r>
            <a:r>
              <a:rPr lang="de-DE" dirty="0" err="1" smtClean="0">
                <a:solidFill>
                  <a:srgbClr val="000000"/>
                </a:solidFill>
              </a:rPr>
              <a:t>ouda</a:t>
            </a:r>
            <a:r>
              <a:rPr lang="de-DE" dirty="0" smtClean="0">
                <a:solidFill>
                  <a:srgbClr val="000000"/>
                </a:solidFill>
              </a:rPr>
              <a:t> schreibt zum Schluss: </a:t>
            </a:r>
            <a:r>
              <a:rPr lang="de-DE" dirty="0" smtClean="0">
                <a:solidFill>
                  <a:schemeClr val="tx1"/>
                </a:solidFill>
              </a:rPr>
              <a:t>„</a:t>
            </a:r>
            <a:r>
              <a:rPr lang="de-AT" dirty="0" smtClean="0">
                <a:solidFill>
                  <a:schemeClr val="tx1"/>
                </a:solidFill>
              </a:rPr>
              <a:t>Rette sich, wer kann? In </a:t>
            </a:r>
            <a:r>
              <a:rPr lang="de-AT" dirty="0">
                <a:solidFill>
                  <a:schemeClr val="tx1"/>
                </a:solidFill>
              </a:rPr>
              <a:t>einer inklusiven Gesellschaft erübrigt sich diese Frage</a:t>
            </a:r>
            <a:r>
              <a:rPr lang="de-AT" dirty="0" smtClean="0">
                <a:solidFill>
                  <a:schemeClr val="tx1"/>
                </a:solidFill>
              </a:rPr>
              <a:t>.“</a:t>
            </a:r>
            <a:endParaRPr lang="de-AT" dirty="0">
              <a:solidFill>
                <a:schemeClr val="tx1"/>
              </a:solidFill>
            </a:endParaRPr>
          </a:p>
          <a:p>
            <a:pPr marL="0" indent="0" algn="just">
              <a:buNone/>
            </a:pPr>
            <a:endParaRPr lang="de-DE" sz="1700" dirty="0">
              <a:solidFill>
                <a:srgbClr val="000000"/>
              </a:solidFill>
            </a:endParaRPr>
          </a:p>
        </p:txBody>
      </p:sp>
      <p:sp>
        <p:nvSpPr>
          <p:cNvPr id="4" name="Textfeld 3"/>
          <p:cNvSpPr txBox="1"/>
          <p:nvPr/>
        </p:nvSpPr>
        <p:spPr>
          <a:xfrm>
            <a:off x="7255749" y="1026758"/>
            <a:ext cx="2174788" cy="430887"/>
          </a:xfrm>
          <a:prstGeom prst="rect">
            <a:avLst/>
          </a:prstGeom>
          <a:noFill/>
        </p:spPr>
        <p:txBody>
          <a:bodyPr wrap="square" rtlCol="0">
            <a:spAutoFit/>
          </a:bodyPr>
          <a:lstStyle/>
          <a:p>
            <a:r>
              <a:rPr lang="de-DE" sz="2200" b="1" dirty="0" smtClean="0"/>
              <a:t>Beispiel</a:t>
            </a:r>
            <a:endParaRPr lang="de-DE" sz="2200" b="1" dirty="0"/>
          </a:p>
        </p:txBody>
      </p:sp>
    </p:spTree>
    <p:extLst>
      <p:ext uri="{BB962C8B-B14F-4D97-AF65-F5344CB8AC3E}">
        <p14:creationId xmlns:p14="http://schemas.microsoft.com/office/powerpoint/2010/main" val="1149050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756558"/>
            <a:ext cx="6508377" cy="932189"/>
          </a:xfrm>
        </p:spPr>
        <p:txBody>
          <a:bodyPr/>
          <a:lstStyle/>
          <a:p>
            <a:r>
              <a:rPr lang="de-DE" dirty="0" smtClean="0">
                <a:solidFill>
                  <a:srgbClr val="000000"/>
                </a:solidFill>
              </a:rPr>
              <a:t>Aufbau meines Referats</a:t>
            </a:r>
            <a:endParaRPr lang="de-DE" dirty="0">
              <a:solidFill>
                <a:srgbClr val="000000"/>
              </a:solidFill>
            </a:endParaRPr>
          </a:p>
        </p:txBody>
      </p:sp>
      <p:sp>
        <p:nvSpPr>
          <p:cNvPr id="3" name="Inhaltsplatzhalter 2"/>
          <p:cNvSpPr>
            <a:spLocks noGrp="1"/>
          </p:cNvSpPr>
          <p:nvPr>
            <p:ph idx="1"/>
          </p:nvPr>
        </p:nvSpPr>
        <p:spPr>
          <a:xfrm>
            <a:off x="457199" y="2209800"/>
            <a:ext cx="6508377" cy="4234457"/>
          </a:xfrm>
        </p:spPr>
        <p:txBody>
          <a:bodyPr>
            <a:normAutofit fontScale="92500" lnSpcReduction="10000"/>
          </a:bodyPr>
          <a:lstStyle/>
          <a:p>
            <a:pPr algn="just"/>
            <a:r>
              <a:rPr lang="de-DE" dirty="0" smtClean="0">
                <a:solidFill>
                  <a:schemeClr val="tx1"/>
                </a:solidFill>
              </a:rPr>
              <a:t>Was ist die UN-BRK?</a:t>
            </a:r>
          </a:p>
          <a:p>
            <a:pPr algn="just"/>
            <a:r>
              <a:rPr lang="de-DE" dirty="0" smtClean="0">
                <a:solidFill>
                  <a:schemeClr val="tx1"/>
                </a:solidFill>
              </a:rPr>
              <a:t>Was ist Inklusion?</a:t>
            </a:r>
          </a:p>
          <a:p>
            <a:pPr algn="just"/>
            <a:r>
              <a:rPr lang="de-DE" dirty="0" smtClean="0">
                <a:solidFill>
                  <a:schemeClr val="tx1"/>
                </a:solidFill>
              </a:rPr>
              <a:t>Was steht im Artikel 9 der UN-BRK?</a:t>
            </a:r>
          </a:p>
          <a:p>
            <a:pPr algn="just"/>
            <a:r>
              <a:rPr lang="de-DE" dirty="0" smtClean="0">
                <a:solidFill>
                  <a:schemeClr val="tx1"/>
                </a:solidFill>
              </a:rPr>
              <a:t>Welche Barrieren (Hindernisse) gibt es?</a:t>
            </a:r>
          </a:p>
          <a:p>
            <a:pPr algn="just"/>
            <a:r>
              <a:rPr lang="de-DE" dirty="0" smtClean="0">
                <a:solidFill>
                  <a:schemeClr val="tx1"/>
                </a:solidFill>
              </a:rPr>
              <a:t>Warum müssen diese Barrieren (Hindernisse) weg?</a:t>
            </a:r>
          </a:p>
          <a:p>
            <a:pPr algn="just"/>
            <a:r>
              <a:rPr lang="de-DE" dirty="0" smtClean="0">
                <a:solidFill>
                  <a:schemeClr val="tx1"/>
                </a:solidFill>
              </a:rPr>
              <a:t>Was machen wir in Österreich?</a:t>
            </a:r>
          </a:p>
          <a:p>
            <a:pPr algn="just"/>
            <a:r>
              <a:rPr lang="de-DE" dirty="0" smtClean="0">
                <a:solidFill>
                  <a:schemeClr val="tx1"/>
                </a:solidFill>
              </a:rPr>
              <a:t>Was müssen wir in Österreich in den nächsten Jahren machen?</a:t>
            </a:r>
          </a:p>
          <a:p>
            <a:pPr algn="just"/>
            <a:r>
              <a:rPr lang="de-DE" dirty="0" smtClean="0">
                <a:solidFill>
                  <a:schemeClr val="tx1"/>
                </a:solidFill>
              </a:rPr>
              <a:t>Ein kurzes Beispiel zum Schluss</a:t>
            </a:r>
          </a:p>
          <a:p>
            <a:pPr algn="just"/>
            <a:endParaRPr lang="de-DE" dirty="0" smtClean="0">
              <a:solidFill>
                <a:schemeClr val="tx1"/>
              </a:solidFill>
            </a:endParaRPr>
          </a:p>
          <a:p>
            <a:pPr algn="just"/>
            <a:endParaRPr lang="de-DE" dirty="0">
              <a:solidFill>
                <a:srgbClr val="FF0000"/>
              </a:solidFill>
            </a:endParaRPr>
          </a:p>
        </p:txBody>
      </p:sp>
      <p:sp>
        <p:nvSpPr>
          <p:cNvPr id="4" name="Textfeld 3"/>
          <p:cNvSpPr txBox="1"/>
          <p:nvPr/>
        </p:nvSpPr>
        <p:spPr>
          <a:xfrm>
            <a:off x="6965577" y="891658"/>
            <a:ext cx="2654708" cy="338554"/>
          </a:xfrm>
          <a:prstGeom prst="rect">
            <a:avLst/>
          </a:prstGeom>
          <a:noFill/>
        </p:spPr>
        <p:txBody>
          <a:bodyPr wrap="square" rtlCol="0">
            <a:spAutoFit/>
          </a:bodyPr>
          <a:lstStyle/>
          <a:p>
            <a:r>
              <a:rPr lang="de-DE" sz="1600" dirty="0" smtClean="0"/>
              <a:t>   </a:t>
            </a:r>
            <a:endParaRPr lang="de-DE" b="1" dirty="0"/>
          </a:p>
        </p:txBody>
      </p:sp>
    </p:spTree>
    <p:extLst>
      <p:ext uri="{BB962C8B-B14F-4D97-AF65-F5344CB8AC3E}">
        <p14:creationId xmlns:p14="http://schemas.microsoft.com/office/powerpoint/2010/main" val="23781918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tx1"/>
                </a:solidFill>
              </a:rPr>
              <a:t>Vielen Dank...</a:t>
            </a:r>
            <a:endParaRPr lang="de-DE" b="1" dirty="0">
              <a:solidFill>
                <a:schemeClr val="tx1"/>
              </a:solidFill>
            </a:endParaRPr>
          </a:p>
        </p:txBody>
      </p:sp>
      <p:sp>
        <p:nvSpPr>
          <p:cNvPr id="3" name="Inhaltsplatzhalter 2"/>
          <p:cNvSpPr>
            <a:spLocks noGrp="1"/>
          </p:cNvSpPr>
          <p:nvPr>
            <p:ph idx="1"/>
          </p:nvPr>
        </p:nvSpPr>
        <p:spPr/>
        <p:txBody>
          <a:bodyPr/>
          <a:lstStyle/>
          <a:p>
            <a:pPr marL="0" indent="0">
              <a:buNone/>
            </a:pPr>
            <a:r>
              <a:rPr lang="de-DE" sz="2400" dirty="0" smtClean="0"/>
              <a:t>... für das Zuhören!</a:t>
            </a:r>
          </a:p>
          <a:p>
            <a:pPr marL="0" indent="0">
              <a:buNone/>
            </a:pPr>
            <a:endParaRPr lang="de-DE" sz="2400" dirty="0"/>
          </a:p>
          <a:p>
            <a:pPr marL="0" indent="0">
              <a:buNone/>
            </a:pPr>
            <a:r>
              <a:rPr lang="de-DE" sz="2400" dirty="0" smtClean="0"/>
              <a:t>Ich beantworte in der Pause und an </a:t>
            </a:r>
            <a:r>
              <a:rPr lang="de-DE" sz="2400" smtClean="0"/>
              <a:t>den Thementischen </a:t>
            </a:r>
            <a:r>
              <a:rPr lang="de-DE" sz="2400" dirty="0" smtClean="0"/>
              <a:t>sehr gerne Ihre Fragen!</a:t>
            </a:r>
          </a:p>
          <a:p>
            <a:pPr marL="0" indent="0">
              <a:buNone/>
            </a:pPr>
            <a:endParaRPr lang="de-DE" dirty="0"/>
          </a:p>
        </p:txBody>
      </p:sp>
      <p:sp>
        <p:nvSpPr>
          <p:cNvPr id="4" name="Textfeld 3"/>
          <p:cNvSpPr txBox="1"/>
          <p:nvPr/>
        </p:nvSpPr>
        <p:spPr>
          <a:xfrm>
            <a:off x="7431400" y="1310467"/>
            <a:ext cx="1461767" cy="430887"/>
          </a:xfrm>
          <a:prstGeom prst="rect">
            <a:avLst/>
          </a:prstGeom>
          <a:noFill/>
        </p:spPr>
        <p:txBody>
          <a:bodyPr wrap="square" rtlCol="0">
            <a:spAutoFit/>
          </a:bodyPr>
          <a:lstStyle/>
          <a:p>
            <a:r>
              <a:rPr lang="de-DE" sz="2200" b="1" dirty="0" smtClean="0"/>
              <a:t>Danke!</a:t>
            </a:r>
            <a:endParaRPr lang="de-DE" sz="2200" b="1" dirty="0"/>
          </a:p>
        </p:txBody>
      </p:sp>
    </p:spTree>
    <p:extLst>
      <p:ext uri="{BB962C8B-B14F-4D97-AF65-F5344CB8AC3E}">
        <p14:creationId xmlns:p14="http://schemas.microsoft.com/office/powerpoint/2010/main" val="38778857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67420"/>
            <a:ext cx="6508377" cy="1067288"/>
          </a:xfrm>
        </p:spPr>
        <p:txBody>
          <a:bodyPr/>
          <a:lstStyle/>
          <a:p>
            <a:r>
              <a:rPr lang="de-DE" b="1" dirty="0" smtClean="0">
                <a:solidFill>
                  <a:srgbClr val="000000"/>
                </a:solidFill>
              </a:rPr>
              <a:t>Was ist die UN-BRK?</a:t>
            </a:r>
            <a:endParaRPr lang="de-DE" b="1" dirty="0">
              <a:solidFill>
                <a:srgbClr val="000000"/>
              </a:solidFill>
            </a:endParaRPr>
          </a:p>
        </p:txBody>
      </p:sp>
      <p:sp>
        <p:nvSpPr>
          <p:cNvPr id="3" name="Inhaltsplatzhalter 2"/>
          <p:cNvSpPr>
            <a:spLocks noGrp="1"/>
          </p:cNvSpPr>
          <p:nvPr>
            <p:ph idx="1"/>
          </p:nvPr>
        </p:nvSpPr>
        <p:spPr>
          <a:xfrm>
            <a:off x="457199" y="1958946"/>
            <a:ext cx="6508377" cy="4647431"/>
          </a:xfrm>
        </p:spPr>
        <p:txBody>
          <a:bodyPr>
            <a:noAutofit/>
          </a:bodyPr>
          <a:lstStyle/>
          <a:p>
            <a:pPr marL="0" indent="0" algn="just">
              <a:lnSpc>
                <a:spcPct val="110000"/>
              </a:lnSpc>
              <a:buNone/>
            </a:pPr>
            <a:r>
              <a:rPr lang="de-DE" sz="1900" dirty="0" smtClean="0">
                <a:solidFill>
                  <a:srgbClr val="000000"/>
                </a:solidFill>
                <a:latin typeface="Century Gothic"/>
                <a:cs typeface="Century Gothic"/>
              </a:rPr>
              <a:t>Die UN-BRK ist ein </a:t>
            </a:r>
            <a:r>
              <a:rPr lang="de-DE" sz="1900" b="1" dirty="0" smtClean="0">
                <a:solidFill>
                  <a:srgbClr val="000000"/>
                </a:solidFill>
                <a:latin typeface="Century Gothic"/>
                <a:cs typeface="Century Gothic"/>
              </a:rPr>
              <a:t>Vertrag</a:t>
            </a:r>
            <a:r>
              <a:rPr lang="de-DE" sz="1900" dirty="0" smtClean="0">
                <a:solidFill>
                  <a:srgbClr val="000000"/>
                </a:solidFill>
                <a:latin typeface="Century Gothic"/>
                <a:cs typeface="Century Gothic"/>
              </a:rPr>
              <a:t>. Dieser Vertrag gilt auf der ganzen Welt. </a:t>
            </a:r>
          </a:p>
          <a:p>
            <a:pPr marL="0" indent="0" algn="just">
              <a:lnSpc>
                <a:spcPct val="110000"/>
              </a:lnSpc>
              <a:buNone/>
            </a:pPr>
            <a:r>
              <a:rPr lang="de-DE" sz="1900" dirty="0" smtClean="0">
                <a:solidFill>
                  <a:srgbClr val="000000"/>
                </a:solidFill>
                <a:latin typeface="Century Gothic"/>
                <a:cs typeface="Century Gothic"/>
              </a:rPr>
              <a:t>In der UN-BRK stehen </a:t>
            </a:r>
            <a:r>
              <a:rPr lang="de-DE" sz="1900" b="1" dirty="0" smtClean="0">
                <a:solidFill>
                  <a:srgbClr val="000000"/>
                </a:solidFill>
                <a:latin typeface="Century Gothic"/>
                <a:cs typeface="Century Gothic"/>
              </a:rPr>
              <a:t>Menschenrechte</a:t>
            </a:r>
            <a:r>
              <a:rPr lang="de-DE" sz="1900" dirty="0" smtClean="0">
                <a:solidFill>
                  <a:srgbClr val="000000"/>
                </a:solidFill>
                <a:latin typeface="Century Gothic"/>
                <a:cs typeface="Century Gothic"/>
              </a:rPr>
              <a:t> von Menschen mit Behinderungen:</a:t>
            </a:r>
          </a:p>
          <a:p>
            <a:pPr algn="just">
              <a:lnSpc>
                <a:spcPct val="110000"/>
              </a:lnSpc>
              <a:buFontTx/>
              <a:buNone/>
              <a:defRPr/>
            </a:pPr>
            <a:r>
              <a:rPr lang="de-AT" sz="1900" dirty="0">
                <a:solidFill>
                  <a:srgbClr val="000000"/>
                </a:solidFill>
                <a:latin typeface="Century Gothic"/>
                <a:ea typeface="ＭＳ Ｐゴシック" charset="0"/>
                <a:cs typeface="Century Gothic"/>
              </a:rPr>
              <a:t>Jeder Mensch hat diese </a:t>
            </a:r>
            <a:r>
              <a:rPr lang="de-AT" sz="1900" dirty="0" smtClean="0">
                <a:solidFill>
                  <a:srgbClr val="000000"/>
                </a:solidFill>
                <a:latin typeface="Century Gothic"/>
                <a:ea typeface="ＭＳ Ｐゴシック" charset="0"/>
                <a:cs typeface="Century Gothic"/>
              </a:rPr>
              <a:t>Rechte.</a:t>
            </a:r>
          </a:p>
          <a:p>
            <a:pPr algn="just">
              <a:lnSpc>
                <a:spcPct val="110000"/>
              </a:lnSpc>
              <a:buFontTx/>
              <a:buNone/>
              <a:defRPr/>
            </a:pPr>
            <a:r>
              <a:rPr lang="de-AT" sz="1900" dirty="0" smtClean="0">
                <a:solidFill>
                  <a:srgbClr val="000000"/>
                </a:solidFill>
                <a:latin typeface="Century Gothic"/>
                <a:ea typeface="ＭＳ Ｐゴシック" charset="0"/>
                <a:cs typeface="Century Gothic"/>
              </a:rPr>
              <a:t>Weil </a:t>
            </a:r>
            <a:r>
              <a:rPr lang="de-AT" sz="1900" dirty="0">
                <a:solidFill>
                  <a:srgbClr val="000000"/>
                </a:solidFill>
                <a:latin typeface="Century Gothic"/>
                <a:ea typeface="ＭＳ Ｐゴシック" charset="0"/>
                <a:cs typeface="Century Gothic"/>
              </a:rPr>
              <a:t>er oder sie eben ein Mensch ist. </a:t>
            </a:r>
          </a:p>
          <a:p>
            <a:pPr algn="just">
              <a:lnSpc>
                <a:spcPct val="110000"/>
              </a:lnSpc>
              <a:buFontTx/>
              <a:buNone/>
              <a:defRPr/>
            </a:pPr>
            <a:r>
              <a:rPr lang="de-AT" sz="1900" dirty="0">
                <a:solidFill>
                  <a:srgbClr val="000000"/>
                </a:solidFill>
                <a:latin typeface="Century Gothic"/>
                <a:ea typeface="ＭＳ Ｐゴシック" charset="0"/>
                <a:cs typeface="Century Gothic"/>
              </a:rPr>
              <a:t>Diese Rechte sind für alle Menschen gleich. </a:t>
            </a:r>
          </a:p>
          <a:p>
            <a:pPr algn="just">
              <a:lnSpc>
                <a:spcPct val="110000"/>
              </a:lnSpc>
              <a:buFontTx/>
              <a:buNone/>
              <a:defRPr/>
            </a:pPr>
            <a:r>
              <a:rPr lang="de-AT" sz="1900" dirty="0">
                <a:solidFill>
                  <a:srgbClr val="000000"/>
                </a:solidFill>
                <a:latin typeface="Century Gothic"/>
                <a:ea typeface="ＭＳ Ｐゴシック" charset="0"/>
                <a:cs typeface="Century Gothic"/>
              </a:rPr>
              <a:t>Diese Rechte gelten überall auf der Welt. </a:t>
            </a:r>
            <a:endParaRPr lang="de-DE" sz="1900" dirty="0">
              <a:solidFill>
                <a:srgbClr val="000000"/>
              </a:solidFill>
              <a:latin typeface="Century Gothic"/>
              <a:ea typeface="ＭＳ Ｐゴシック" charset="0"/>
              <a:cs typeface="Century Gothic"/>
            </a:endParaRPr>
          </a:p>
          <a:p>
            <a:pPr marL="0" indent="0" algn="just">
              <a:lnSpc>
                <a:spcPct val="110000"/>
              </a:lnSpc>
              <a:buFont typeface="Wingdings" charset="0"/>
              <a:buNone/>
              <a:defRPr/>
            </a:pPr>
            <a:r>
              <a:rPr lang="de-DE" sz="1900" dirty="0">
                <a:solidFill>
                  <a:srgbClr val="000000"/>
                </a:solidFill>
                <a:latin typeface="Century Gothic"/>
                <a:ea typeface="ＭＳ Ｐゴシック" charset="0"/>
                <a:cs typeface="Century Gothic"/>
              </a:rPr>
              <a:t>Seit der </a:t>
            </a:r>
            <a:r>
              <a:rPr lang="de-DE" sz="1900" dirty="0" smtClean="0">
                <a:solidFill>
                  <a:srgbClr val="000000"/>
                </a:solidFill>
                <a:latin typeface="Century Gothic"/>
                <a:ea typeface="ＭＳ Ｐゴシック" charset="0"/>
                <a:cs typeface="Century Gothic"/>
              </a:rPr>
              <a:t>UN-BRK </a:t>
            </a:r>
            <a:r>
              <a:rPr lang="de-DE" sz="1900" dirty="0">
                <a:solidFill>
                  <a:srgbClr val="000000"/>
                </a:solidFill>
                <a:latin typeface="Century Gothic"/>
                <a:ea typeface="ＭＳ Ｐゴシック" charset="0"/>
                <a:cs typeface="Century Gothic"/>
              </a:rPr>
              <a:t>müssen diese </a:t>
            </a:r>
            <a:r>
              <a:rPr lang="de-DE" sz="1900" dirty="0" smtClean="0">
                <a:solidFill>
                  <a:srgbClr val="000000"/>
                </a:solidFill>
                <a:latin typeface="Century Gothic"/>
                <a:ea typeface="ＭＳ Ｐゴシック" charset="0"/>
                <a:cs typeface="Century Gothic"/>
              </a:rPr>
              <a:t>Menschenrechte </a:t>
            </a:r>
            <a:r>
              <a:rPr lang="de-DE" sz="1900" b="1" dirty="0">
                <a:solidFill>
                  <a:srgbClr val="000000"/>
                </a:solidFill>
                <a:latin typeface="Century Gothic"/>
                <a:ea typeface="ＭＳ Ｐゴシック" charset="0"/>
                <a:cs typeface="Century Gothic"/>
              </a:rPr>
              <a:t>ohne Hindernisse </a:t>
            </a:r>
            <a:r>
              <a:rPr lang="de-DE" sz="1900" dirty="0" smtClean="0">
                <a:solidFill>
                  <a:srgbClr val="000000"/>
                </a:solidFill>
                <a:latin typeface="Century Gothic"/>
                <a:ea typeface="ＭＳ Ｐゴシック" charset="0"/>
                <a:cs typeface="Century Gothic"/>
              </a:rPr>
              <a:t>sein!</a:t>
            </a:r>
            <a:r>
              <a:rPr lang="de-DE" sz="1900" b="1" dirty="0" smtClean="0">
                <a:solidFill>
                  <a:srgbClr val="000000"/>
                </a:solidFill>
                <a:latin typeface="Century Gothic"/>
                <a:ea typeface="ＭＳ Ｐゴシック" charset="0"/>
                <a:cs typeface="Century Gothic"/>
              </a:rPr>
              <a:t> </a:t>
            </a:r>
            <a:endParaRPr lang="de-DE" sz="1900" b="1" dirty="0">
              <a:solidFill>
                <a:srgbClr val="000000"/>
              </a:solidFill>
              <a:latin typeface="Century Gothic"/>
              <a:cs typeface="Century Gothic"/>
            </a:endParaRPr>
          </a:p>
        </p:txBody>
      </p:sp>
      <p:sp>
        <p:nvSpPr>
          <p:cNvPr id="5" name="Textfeld 4"/>
          <p:cNvSpPr txBox="1"/>
          <p:nvPr/>
        </p:nvSpPr>
        <p:spPr>
          <a:xfrm>
            <a:off x="7444912" y="1094308"/>
            <a:ext cx="1197764" cy="430887"/>
          </a:xfrm>
          <a:prstGeom prst="rect">
            <a:avLst/>
          </a:prstGeom>
          <a:noFill/>
        </p:spPr>
        <p:txBody>
          <a:bodyPr wrap="none" rtlCol="0">
            <a:spAutoFit/>
          </a:bodyPr>
          <a:lstStyle/>
          <a:p>
            <a:r>
              <a:rPr lang="de-DE" sz="2200" b="1" dirty="0" smtClean="0"/>
              <a:t>UN-BRK</a:t>
            </a:r>
            <a:endParaRPr lang="de-DE" sz="2200" b="1" dirty="0"/>
          </a:p>
        </p:txBody>
      </p:sp>
    </p:spTree>
    <p:extLst>
      <p:ext uri="{BB962C8B-B14F-4D97-AF65-F5344CB8AC3E}">
        <p14:creationId xmlns:p14="http://schemas.microsoft.com/office/powerpoint/2010/main" val="15346336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67420"/>
            <a:ext cx="6508377" cy="1067288"/>
          </a:xfrm>
        </p:spPr>
        <p:txBody>
          <a:bodyPr/>
          <a:lstStyle/>
          <a:p>
            <a:r>
              <a:rPr lang="de-DE" b="1" dirty="0" smtClean="0">
                <a:solidFill>
                  <a:srgbClr val="000000"/>
                </a:solidFill>
              </a:rPr>
              <a:t>Was ist die UN-BRK?</a:t>
            </a:r>
            <a:endParaRPr lang="de-DE" b="1" dirty="0">
              <a:solidFill>
                <a:srgbClr val="000000"/>
              </a:solidFill>
            </a:endParaRPr>
          </a:p>
        </p:txBody>
      </p:sp>
      <p:sp>
        <p:nvSpPr>
          <p:cNvPr id="3" name="Inhaltsplatzhalter 2"/>
          <p:cNvSpPr>
            <a:spLocks noGrp="1"/>
          </p:cNvSpPr>
          <p:nvPr>
            <p:ph idx="1"/>
          </p:nvPr>
        </p:nvSpPr>
        <p:spPr>
          <a:xfrm>
            <a:off x="457199" y="1958946"/>
            <a:ext cx="6508377" cy="4647431"/>
          </a:xfrm>
        </p:spPr>
        <p:txBody>
          <a:bodyPr>
            <a:noAutofit/>
          </a:bodyPr>
          <a:lstStyle/>
          <a:p>
            <a:pPr marL="0" indent="0" algn="just">
              <a:buNone/>
              <a:defRPr/>
            </a:pPr>
            <a:endParaRPr lang="de-DE" sz="1900" dirty="0" smtClean="0">
              <a:solidFill>
                <a:srgbClr val="000000"/>
              </a:solidFill>
              <a:cs typeface="Century Gothic"/>
            </a:endParaRPr>
          </a:p>
          <a:p>
            <a:pPr marL="0" indent="0" algn="just">
              <a:buNone/>
              <a:defRPr/>
            </a:pPr>
            <a:r>
              <a:rPr lang="de-DE" sz="1900" dirty="0" smtClean="0">
                <a:solidFill>
                  <a:srgbClr val="000000"/>
                </a:solidFill>
                <a:cs typeface="Century Gothic"/>
              </a:rPr>
              <a:t>Wir brauchen Menschenrechte. </a:t>
            </a:r>
          </a:p>
          <a:p>
            <a:pPr marL="0" indent="0" algn="just">
              <a:buNone/>
              <a:defRPr/>
            </a:pPr>
            <a:r>
              <a:rPr lang="de-DE" sz="1900" dirty="0" smtClean="0">
                <a:solidFill>
                  <a:srgbClr val="000000"/>
                </a:solidFill>
                <a:cs typeface="Century Gothic"/>
              </a:rPr>
              <a:t>Denn sie sind die Regeln unseres Zusammenlebens. Jeder/Jede von uns muss sich daran halten. </a:t>
            </a:r>
          </a:p>
          <a:p>
            <a:pPr marL="0" indent="0" algn="just">
              <a:buNone/>
              <a:defRPr/>
            </a:pPr>
            <a:r>
              <a:rPr lang="de-DE" sz="1900" dirty="0" smtClean="0">
                <a:solidFill>
                  <a:srgbClr val="000000"/>
                </a:solidFill>
                <a:cs typeface="Century Gothic"/>
              </a:rPr>
              <a:t>Nur leider glauben viele Menschen immer noch: </a:t>
            </a:r>
          </a:p>
          <a:p>
            <a:pPr marL="0" indent="0" algn="just">
              <a:buNone/>
              <a:defRPr/>
            </a:pPr>
            <a:r>
              <a:rPr lang="de-DE" sz="1900" dirty="0" smtClean="0">
                <a:solidFill>
                  <a:srgbClr val="000000"/>
                </a:solidFill>
                <a:cs typeface="Century Gothic"/>
              </a:rPr>
              <a:t>Menschen mit Behinderungen hatten früher keine Rechte. Warum sollten sie jetzt Rechte haben? </a:t>
            </a:r>
          </a:p>
          <a:p>
            <a:pPr marL="0" indent="0" algn="just">
              <a:buNone/>
              <a:defRPr/>
            </a:pPr>
            <a:r>
              <a:rPr lang="de-DE" sz="1900" dirty="0" smtClean="0">
                <a:solidFill>
                  <a:srgbClr val="000000"/>
                </a:solidFill>
                <a:cs typeface="Century Gothic"/>
              </a:rPr>
              <a:t>Die Antwort ist: </a:t>
            </a:r>
          </a:p>
          <a:p>
            <a:pPr marL="0" indent="0" algn="just">
              <a:buNone/>
              <a:defRPr/>
            </a:pPr>
            <a:r>
              <a:rPr lang="de-DE" sz="1900" dirty="0" smtClean="0">
                <a:solidFill>
                  <a:srgbClr val="000000"/>
                </a:solidFill>
                <a:cs typeface="Century Gothic"/>
              </a:rPr>
              <a:t>Weil Menschenrechte schon ganz lange </a:t>
            </a:r>
            <a:r>
              <a:rPr lang="de-DE" sz="1900" b="1" dirty="0" smtClean="0">
                <a:solidFill>
                  <a:srgbClr val="000000"/>
                </a:solidFill>
                <a:cs typeface="Century Gothic"/>
              </a:rPr>
              <a:t>für alle Menschen </a:t>
            </a:r>
            <a:r>
              <a:rPr lang="de-DE" sz="1900" dirty="0" smtClean="0">
                <a:solidFill>
                  <a:srgbClr val="000000"/>
                </a:solidFill>
                <a:cs typeface="Century Gothic"/>
              </a:rPr>
              <a:t>da sind!</a:t>
            </a:r>
          </a:p>
        </p:txBody>
      </p:sp>
      <p:sp>
        <p:nvSpPr>
          <p:cNvPr id="5" name="Textfeld 4"/>
          <p:cNvSpPr txBox="1"/>
          <p:nvPr/>
        </p:nvSpPr>
        <p:spPr>
          <a:xfrm>
            <a:off x="7444912" y="1094308"/>
            <a:ext cx="1197764" cy="430887"/>
          </a:xfrm>
          <a:prstGeom prst="rect">
            <a:avLst/>
          </a:prstGeom>
          <a:noFill/>
        </p:spPr>
        <p:txBody>
          <a:bodyPr wrap="none" rtlCol="0">
            <a:spAutoFit/>
          </a:bodyPr>
          <a:lstStyle/>
          <a:p>
            <a:r>
              <a:rPr lang="de-DE" sz="2200" b="1" dirty="0" smtClean="0"/>
              <a:t>UN-BRK</a:t>
            </a:r>
            <a:endParaRPr lang="de-DE" sz="2200" b="1" dirty="0"/>
          </a:p>
        </p:txBody>
      </p:sp>
    </p:spTree>
    <p:extLst>
      <p:ext uri="{BB962C8B-B14F-4D97-AF65-F5344CB8AC3E}">
        <p14:creationId xmlns:p14="http://schemas.microsoft.com/office/powerpoint/2010/main" val="8533921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000000"/>
                </a:solidFill>
              </a:rPr>
              <a:t>Was ist die UN-BRK?</a:t>
            </a:r>
            <a:endParaRPr lang="de-DE" b="1" dirty="0">
              <a:solidFill>
                <a:srgbClr val="000000"/>
              </a:solidFill>
            </a:endParaRPr>
          </a:p>
        </p:txBody>
      </p:sp>
      <p:sp>
        <p:nvSpPr>
          <p:cNvPr id="3" name="Inhaltsplatzhalter 2"/>
          <p:cNvSpPr>
            <a:spLocks noGrp="1"/>
          </p:cNvSpPr>
          <p:nvPr>
            <p:ph idx="1"/>
          </p:nvPr>
        </p:nvSpPr>
        <p:spPr/>
        <p:txBody>
          <a:bodyPr>
            <a:normAutofit/>
          </a:bodyPr>
          <a:lstStyle/>
          <a:p>
            <a:pPr algn="just">
              <a:buFontTx/>
              <a:buNone/>
            </a:pPr>
            <a:endParaRPr lang="de-AT" sz="1800" dirty="0" smtClean="0">
              <a:solidFill>
                <a:srgbClr val="000000"/>
              </a:solidFill>
              <a:latin typeface="Century Gothic"/>
              <a:ea typeface="ＭＳ Ｐゴシック" charset="0"/>
              <a:cs typeface="Century Gothic"/>
            </a:endParaRPr>
          </a:p>
          <a:p>
            <a:pPr algn="just">
              <a:buNone/>
            </a:pPr>
            <a:r>
              <a:rPr lang="de-AT" dirty="0">
                <a:solidFill>
                  <a:srgbClr val="000000"/>
                </a:solidFill>
                <a:latin typeface="Century Gothic"/>
                <a:ea typeface="ＭＳ Ｐゴシック" charset="0"/>
                <a:cs typeface="Century Gothic"/>
              </a:rPr>
              <a:t>In der UN-BRK steht das </a:t>
            </a:r>
            <a:r>
              <a:rPr lang="de-AT" b="1" dirty="0">
                <a:solidFill>
                  <a:srgbClr val="000000"/>
                </a:solidFill>
                <a:latin typeface="Century Gothic"/>
                <a:ea typeface="ＭＳ Ｐゴシック" charset="0"/>
                <a:cs typeface="Century Gothic"/>
              </a:rPr>
              <a:t>Recht auf Vielfalt</a:t>
            </a:r>
            <a:r>
              <a:rPr lang="de-AT" dirty="0">
                <a:solidFill>
                  <a:srgbClr val="000000"/>
                </a:solidFill>
                <a:latin typeface="Century Gothic"/>
                <a:ea typeface="ＭＳ Ｐゴシック" charset="0"/>
                <a:cs typeface="Century Gothic"/>
              </a:rPr>
              <a:t>. </a:t>
            </a:r>
          </a:p>
          <a:p>
            <a:pPr algn="just">
              <a:buFontTx/>
              <a:buNone/>
            </a:pPr>
            <a:r>
              <a:rPr lang="de-AT" dirty="0" smtClean="0">
                <a:solidFill>
                  <a:srgbClr val="000000"/>
                </a:solidFill>
                <a:latin typeface="Century Gothic"/>
                <a:ea typeface="ＭＳ Ｐゴシック" charset="0"/>
                <a:cs typeface="Century Gothic"/>
              </a:rPr>
              <a:t>Die UN-BRK sagt: </a:t>
            </a:r>
            <a:endParaRPr lang="de-AT" dirty="0">
              <a:solidFill>
                <a:srgbClr val="000000"/>
              </a:solidFill>
              <a:latin typeface="Century Gothic"/>
              <a:ea typeface="ＭＳ Ｐゴシック" charset="0"/>
              <a:cs typeface="Century Gothic"/>
            </a:endParaRPr>
          </a:p>
          <a:p>
            <a:pPr algn="just">
              <a:buFontTx/>
              <a:buNone/>
            </a:pPr>
            <a:r>
              <a:rPr lang="de-AT" dirty="0">
                <a:solidFill>
                  <a:srgbClr val="000000"/>
                </a:solidFill>
                <a:latin typeface="Century Gothic"/>
                <a:ea typeface="ＭＳ Ｐゴシック" charset="0"/>
                <a:cs typeface="Century Gothic"/>
              </a:rPr>
              <a:t>Menschen mit Behinderungen sollen ihr Leben nach ihren Wünschen </a:t>
            </a:r>
            <a:r>
              <a:rPr lang="de-AT" dirty="0" smtClean="0">
                <a:solidFill>
                  <a:srgbClr val="000000"/>
                </a:solidFill>
                <a:latin typeface="Century Gothic"/>
                <a:ea typeface="ＭＳ Ｐゴシック" charset="0"/>
                <a:cs typeface="Century Gothic"/>
              </a:rPr>
              <a:t>führen </a:t>
            </a:r>
            <a:r>
              <a:rPr lang="de-AT" dirty="0">
                <a:solidFill>
                  <a:srgbClr val="000000"/>
                </a:solidFill>
                <a:latin typeface="Century Gothic"/>
                <a:ea typeface="ＭＳ Ｐゴシック" charset="0"/>
                <a:cs typeface="Century Gothic"/>
              </a:rPr>
              <a:t>können. </a:t>
            </a:r>
            <a:endParaRPr lang="de-AT" dirty="0" smtClean="0">
              <a:solidFill>
                <a:srgbClr val="000000"/>
              </a:solidFill>
              <a:latin typeface="Century Gothic"/>
              <a:ea typeface="ＭＳ Ｐゴシック" charset="0"/>
              <a:cs typeface="Century Gothic"/>
            </a:endParaRPr>
          </a:p>
          <a:p>
            <a:pPr algn="just">
              <a:buFontTx/>
              <a:buNone/>
            </a:pPr>
            <a:r>
              <a:rPr lang="de-AT" dirty="0" smtClean="0">
                <a:solidFill>
                  <a:srgbClr val="000000"/>
                </a:solidFill>
                <a:latin typeface="Century Gothic"/>
                <a:ea typeface="ＭＳ Ｐゴシック" charset="0"/>
                <a:cs typeface="Century Gothic"/>
              </a:rPr>
              <a:t>Es geht also um </a:t>
            </a:r>
            <a:r>
              <a:rPr lang="de-AT" b="1" dirty="0" smtClean="0">
                <a:solidFill>
                  <a:srgbClr val="000000"/>
                </a:solidFill>
                <a:latin typeface="Century Gothic"/>
                <a:ea typeface="ＭＳ Ｐゴシック" charset="0"/>
                <a:cs typeface="Century Gothic"/>
              </a:rPr>
              <a:t>Selbstbestimmung</a:t>
            </a:r>
            <a:r>
              <a:rPr lang="de-AT" dirty="0" smtClean="0">
                <a:solidFill>
                  <a:srgbClr val="000000"/>
                </a:solidFill>
                <a:latin typeface="Century Gothic"/>
                <a:ea typeface="ＭＳ Ｐゴシック" charset="0"/>
                <a:cs typeface="Century Gothic"/>
              </a:rPr>
              <a:t>. </a:t>
            </a:r>
          </a:p>
          <a:p>
            <a:pPr algn="just">
              <a:buFontTx/>
              <a:buNone/>
            </a:pPr>
            <a:r>
              <a:rPr lang="de-AT" dirty="0" smtClean="0">
                <a:solidFill>
                  <a:srgbClr val="000000"/>
                </a:solidFill>
                <a:latin typeface="Century Gothic"/>
                <a:ea typeface="ＭＳ Ｐゴシック" charset="0"/>
                <a:cs typeface="Century Gothic"/>
              </a:rPr>
              <a:t>Und es </a:t>
            </a:r>
            <a:r>
              <a:rPr lang="de-AT" dirty="0">
                <a:solidFill>
                  <a:srgbClr val="000000"/>
                </a:solidFill>
                <a:latin typeface="Century Gothic"/>
                <a:ea typeface="ＭＳ Ｐゴシック" charset="0"/>
                <a:cs typeface="Century Gothic"/>
              </a:rPr>
              <a:t>geht also um </a:t>
            </a:r>
            <a:r>
              <a:rPr lang="de-AT" b="1" dirty="0">
                <a:solidFill>
                  <a:srgbClr val="000000"/>
                </a:solidFill>
                <a:latin typeface="Century Gothic"/>
                <a:ea typeface="ＭＳ Ｐゴシック" charset="0"/>
                <a:cs typeface="Century Gothic"/>
              </a:rPr>
              <a:t>Inklusion</a:t>
            </a:r>
            <a:r>
              <a:rPr lang="de-AT" dirty="0">
                <a:solidFill>
                  <a:srgbClr val="000000"/>
                </a:solidFill>
                <a:latin typeface="Century Gothic"/>
                <a:ea typeface="ＭＳ Ｐゴシック" charset="0"/>
                <a:cs typeface="Century Gothic"/>
              </a:rPr>
              <a:t>. </a:t>
            </a:r>
          </a:p>
          <a:p>
            <a:pPr algn="just">
              <a:buFontTx/>
              <a:buNone/>
            </a:pPr>
            <a:endParaRPr lang="de-AT" sz="1900" dirty="0">
              <a:solidFill>
                <a:srgbClr val="000000"/>
              </a:solidFill>
              <a:ea typeface="ＭＳ Ｐゴシック" charset="0"/>
              <a:cs typeface="Century Gothic"/>
            </a:endParaRPr>
          </a:p>
          <a:p>
            <a:pPr algn="just">
              <a:buFontTx/>
              <a:buNone/>
            </a:pPr>
            <a:endParaRPr lang="de-AT" sz="1900" dirty="0">
              <a:solidFill>
                <a:srgbClr val="000000"/>
              </a:solidFill>
              <a:latin typeface="Century Gothic"/>
              <a:ea typeface="ＭＳ Ｐゴシック" charset="0"/>
              <a:cs typeface="Century Gothic"/>
            </a:endParaRPr>
          </a:p>
          <a:p>
            <a:pPr marL="0" indent="0">
              <a:buNone/>
            </a:pPr>
            <a:endParaRPr lang="de-DE" sz="1800" dirty="0">
              <a:solidFill>
                <a:srgbClr val="000000"/>
              </a:solidFill>
              <a:latin typeface="Century Gothic"/>
              <a:cs typeface="Century Gothic"/>
            </a:endParaRPr>
          </a:p>
        </p:txBody>
      </p:sp>
      <p:sp>
        <p:nvSpPr>
          <p:cNvPr id="4" name="Textfeld 3"/>
          <p:cNvSpPr txBox="1"/>
          <p:nvPr/>
        </p:nvSpPr>
        <p:spPr>
          <a:xfrm>
            <a:off x="7377354" y="986228"/>
            <a:ext cx="1458567" cy="430887"/>
          </a:xfrm>
          <a:prstGeom prst="rect">
            <a:avLst/>
          </a:prstGeom>
          <a:noFill/>
        </p:spPr>
        <p:txBody>
          <a:bodyPr wrap="square" rtlCol="0">
            <a:spAutoFit/>
          </a:bodyPr>
          <a:lstStyle/>
          <a:p>
            <a:r>
              <a:rPr lang="de-DE" sz="2200" b="1" dirty="0" smtClean="0"/>
              <a:t>UN-BRK</a:t>
            </a:r>
            <a:endParaRPr lang="de-DE" sz="2200" b="1" dirty="0"/>
          </a:p>
        </p:txBody>
      </p:sp>
    </p:spTree>
    <p:extLst>
      <p:ext uri="{BB962C8B-B14F-4D97-AF65-F5344CB8AC3E}">
        <p14:creationId xmlns:p14="http://schemas.microsoft.com/office/powerpoint/2010/main" val="20650083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94440"/>
            <a:ext cx="6508377" cy="1067288"/>
          </a:xfrm>
        </p:spPr>
        <p:txBody>
          <a:bodyPr/>
          <a:lstStyle/>
          <a:p>
            <a:r>
              <a:rPr lang="de-DE" b="1" dirty="0" smtClean="0">
                <a:solidFill>
                  <a:srgbClr val="000000"/>
                </a:solidFill>
              </a:rPr>
              <a:t>Was ist die UN-BRK?</a:t>
            </a:r>
            <a:endParaRPr lang="de-DE" b="1" dirty="0">
              <a:solidFill>
                <a:srgbClr val="000000"/>
              </a:solidFill>
            </a:endParaRPr>
          </a:p>
        </p:txBody>
      </p:sp>
      <p:sp>
        <p:nvSpPr>
          <p:cNvPr id="3" name="Inhaltsplatzhalter 2"/>
          <p:cNvSpPr>
            <a:spLocks noGrp="1"/>
          </p:cNvSpPr>
          <p:nvPr>
            <p:ph idx="1"/>
          </p:nvPr>
        </p:nvSpPr>
        <p:spPr>
          <a:xfrm>
            <a:off x="457199" y="2053516"/>
            <a:ext cx="6508377" cy="4498821"/>
          </a:xfrm>
        </p:spPr>
        <p:txBody>
          <a:bodyPr>
            <a:noAutofit/>
          </a:bodyPr>
          <a:lstStyle/>
          <a:p>
            <a:pPr algn="just">
              <a:buFontTx/>
              <a:buNone/>
            </a:pPr>
            <a:r>
              <a:rPr lang="de-DE" sz="1700" dirty="0">
                <a:solidFill>
                  <a:srgbClr val="000000"/>
                </a:solidFill>
                <a:latin typeface="Century Gothic"/>
                <a:ea typeface="ＭＳ Ｐゴシック" charset="0"/>
                <a:cs typeface="Century Gothic"/>
              </a:rPr>
              <a:t>So sollen wir </a:t>
            </a:r>
            <a:r>
              <a:rPr lang="de-DE" sz="1700" dirty="0" smtClean="0">
                <a:solidFill>
                  <a:srgbClr val="000000"/>
                </a:solidFill>
                <a:latin typeface="Century Gothic"/>
                <a:ea typeface="ＭＳ Ｐゴシック" charset="0"/>
                <a:cs typeface="Century Gothic"/>
              </a:rPr>
              <a:t>miteinander umgehen:</a:t>
            </a:r>
            <a:endParaRPr lang="de-DE" sz="1700" dirty="0">
              <a:solidFill>
                <a:srgbClr val="000000"/>
              </a:solidFill>
              <a:latin typeface="Century Gothic"/>
              <a:ea typeface="ＭＳ Ｐゴシック" charset="0"/>
              <a:cs typeface="Century Gothic"/>
            </a:endParaRPr>
          </a:p>
          <a:p>
            <a:pPr algn="just">
              <a:buFontTx/>
              <a:buNone/>
            </a:pPr>
            <a:r>
              <a:rPr lang="de-DE" sz="1700" dirty="0">
                <a:solidFill>
                  <a:srgbClr val="000000"/>
                </a:solidFill>
                <a:latin typeface="Century Gothic"/>
                <a:ea typeface="ＭＳ Ｐゴシック" charset="0"/>
                <a:cs typeface="Century Gothic"/>
              </a:rPr>
              <a:t>1.Jeder Mensch muss wie ein Mensch behandelt werden </a:t>
            </a:r>
          </a:p>
          <a:p>
            <a:pPr algn="just">
              <a:buFontTx/>
              <a:buNone/>
            </a:pPr>
            <a:r>
              <a:rPr lang="de-DE" sz="1700" dirty="0">
                <a:solidFill>
                  <a:srgbClr val="000000"/>
                </a:solidFill>
                <a:latin typeface="Century Gothic"/>
                <a:ea typeface="ＭＳ Ｐゴシック" charset="0"/>
                <a:cs typeface="Century Gothic"/>
              </a:rPr>
              <a:t>2.Menschen mit Behinderungen müssen gleich wie alle anderen Menschen behandelt werden</a:t>
            </a:r>
          </a:p>
          <a:p>
            <a:pPr algn="just">
              <a:buFontTx/>
              <a:buNone/>
            </a:pPr>
            <a:r>
              <a:rPr lang="de-DE" sz="1700" dirty="0">
                <a:solidFill>
                  <a:srgbClr val="000000"/>
                </a:solidFill>
                <a:latin typeface="Century Gothic"/>
                <a:ea typeface="ＭＳ Ｐゴシック" charset="0"/>
                <a:cs typeface="Century Gothic"/>
              </a:rPr>
              <a:t>3.Alle Menschen müssen in der Gesellschaft teilhaben können </a:t>
            </a:r>
          </a:p>
          <a:p>
            <a:pPr algn="just">
              <a:buFontTx/>
              <a:buNone/>
            </a:pPr>
            <a:r>
              <a:rPr lang="de-DE" sz="1700" dirty="0">
                <a:solidFill>
                  <a:srgbClr val="000000"/>
                </a:solidFill>
                <a:latin typeface="Century Gothic"/>
                <a:ea typeface="ＭＳ Ｐゴシック" charset="0"/>
                <a:cs typeface="Century Gothic"/>
              </a:rPr>
              <a:t>4.Einverstanden sein mit Anderssein (Vielfalt)</a:t>
            </a:r>
          </a:p>
          <a:p>
            <a:pPr algn="just">
              <a:buFontTx/>
              <a:buNone/>
            </a:pPr>
            <a:r>
              <a:rPr lang="de-DE" sz="1700" dirty="0">
                <a:solidFill>
                  <a:srgbClr val="000000"/>
                </a:solidFill>
                <a:latin typeface="Century Gothic"/>
                <a:ea typeface="ＭＳ Ｐゴシック" charset="0"/>
                <a:cs typeface="Century Gothic"/>
              </a:rPr>
              <a:t>5.Es darf keine Hindernisse geben. Jeder Mensch soll überall ungehindert hinkommen und teilhaben können</a:t>
            </a:r>
          </a:p>
          <a:p>
            <a:pPr algn="just">
              <a:buFontTx/>
              <a:buNone/>
            </a:pPr>
            <a:r>
              <a:rPr lang="de-DE" sz="1700" dirty="0">
                <a:solidFill>
                  <a:srgbClr val="000000"/>
                </a:solidFill>
                <a:latin typeface="Century Gothic"/>
                <a:ea typeface="ＭＳ Ｐゴシック" charset="0"/>
                <a:cs typeface="Century Gothic"/>
              </a:rPr>
              <a:t>6.</a:t>
            </a:r>
            <a:r>
              <a:rPr lang="de-DE" sz="1700" dirty="0" smtClean="0">
                <a:solidFill>
                  <a:srgbClr val="000000"/>
                </a:solidFill>
                <a:latin typeface="Century Gothic"/>
                <a:ea typeface="ＭＳ Ｐゴシック" charset="0"/>
                <a:cs typeface="Century Gothic"/>
              </a:rPr>
              <a:t>Männer </a:t>
            </a:r>
            <a:r>
              <a:rPr lang="de-DE" sz="1700" dirty="0">
                <a:solidFill>
                  <a:srgbClr val="000000"/>
                </a:solidFill>
                <a:latin typeface="Century Gothic"/>
                <a:ea typeface="ＭＳ Ｐゴシック" charset="0"/>
                <a:cs typeface="Century Gothic"/>
              </a:rPr>
              <a:t>und Frauen sind gleich </a:t>
            </a:r>
          </a:p>
          <a:p>
            <a:pPr algn="just">
              <a:buFontTx/>
              <a:buNone/>
            </a:pPr>
            <a:r>
              <a:rPr lang="de-DE" sz="1700" dirty="0">
                <a:solidFill>
                  <a:srgbClr val="000000"/>
                </a:solidFill>
                <a:latin typeface="Century Gothic"/>
                <a:ea typeface="ＭＳ Ｐゴシック" charset="0"/>
                <a:cs typeface="Century Gothic"/>
              </a:rPr>
              <a:t>7.Kinder haben genau die gleichen Rechte</a:t>
            </a:r>
          </a:p>
          <a:p>
            <a:pPr algn="just">
              <a:buFontTx/>
              <a:buNone/>
            </a:pPr>
            <a:endParaRPr lang="de-AT" sz="1700" dirty="0">
              <a:solidFill>
                <a:srgbClr val="000000"/>
              </a:solidFill>
              <a:latin typeface="Century Gothic"/>
              <a:ea typeface="ＭＳ Ｐゴシック" charset="0"/>
              <a:cs typeface="Century Gothic"/>
            </a:endParaRPr>
          </a:p>
          <a:p>
            <a:pPr algn="just">
              <a:buFontTx/>
              <a:buNone/>
            </a:pPr>
            <a:endParaRPr lang="de-AT" sz="1700" dirty="0">
              <a:solidFill>
                <a:srgbClr val="000000"/>
              </a:solidFill>
              <a:latin typeface="Century Gothic"/>
              <a:ea typeface="ＭＳ Ｐゴシック" charset="0"/>
              <a:cs typeface="Century Gothic"/>
            </a:endParaRPr>
          </a:p>
          <a:p>
            <a:pPr marL="0" indent="0">
              <a:buNone/>
            </a:pPr>
            <a:endParaRPr lang="de-DE" sz="1700" dirty="0">
              <a:solidFill>
                <a:srgbClr val="000000"/>
              </a:solidFill>
              <a:latin typeface="Century Gothic"/>
              <a:cs typeface="Century Gothic"/>
            </a:endParaRPr>
          </a:p>
        </p:txBody>
      </p:sp>
      <p:sp>
        <p:nvSpPr>
          <p:cNvPr id="4" name="Textfeld 3"/>
          <p:cNvSpPr txBox="1"/>
          <p:nvPr/>
        </p:nvSpPr>
        <p:spPr>
          <a:xfrm>
            <a:off x="7377354" y="986228"/>
            <a:ext cx="1458567" cy="430887"/>
          </a:xfrm>
          <a:prstGeom prst="rect">
            <a:avLst/>
          </a:prstGeom>
          <a:noFill/>
        </p:spPr>
        <p:txBody>
          <a:bodyPr wrap="square" rtlCol="0">
            <a:spAutoFit/>
          </a:bodyPr>
          <a:lstStyle/>
          <a:p>
            <a:r>
              <a:rPr lang="de-DE" sz="2200" b="1" dirty="0" smtClean="0"/>
              <a:t>UN-BRK</a:t>
            </a:r>
            <a:endParaRPr lang="de-DE" sz="2200" b="1" dirty="0"/>
          </a:p>
        </p:txBody>
      </p:sp>
    </p:spTree>
    <p:extLst>
      <p:ext uri="{BB962C8B-B14F-4D97-AF65-F5344CB8AC3E}">
        <p14:creationId xmlns:p14="http://schemas.microsoft.com/office/powerpoint/2010/main" val="22536510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Was ist Inklusion</a:t>
            </a:r>
            <a:r>
              <a:rPr lang="de-DE" b="1" dirty="0" smtClean="0">
                <a:solidFill>
                  <a:schemeClr val="tx1"/>
                </a:solidFill>
              </a:rPr>
              <a:t>?</a:t>
            </a:r>
            <a:endParaRPr lang="de-DE" b="1" dirty="0"/>
          </a:p>
        </p:txBody>
      </p:sp>
      <p:sp>
        <p:nvSpPr>
          <p:cNvPr id="3" name="Inhaltsplatzhalter 2"/>
          <p:cNvSpPr>
            <a:spLocks noGrp="1"/>
          </p:cNvSpPr>
          <p:nvPr>
            <p:ph idx="1"/>
          </p:nvPr>
        </p:nvSpPr>
        <p:spPr>
          <a:xfrm>
            <a:off x="457199" y="2209800"/>
            <a:ext cx="6508377" cy="4166907"/>
          </a:xfrm>
        </p:spPr>
        <p:txBody>
          <a:bodyPr>
            <a:noAutofit/>
          </a:bodyPr>
          <a:lstStyle/>
          <a:p>
            <a:pPr marL="0" indent="0" algn="just">
              <a:buFont typeface="Wingdings" charset="0"/>
              <a:buNone/>
            </a:pPr>
            <a:r>
              <a:rPr lang="de-DE" sz="1900" b="1" dirty="0">
                <a:solidFill>
                  <a:srgbClr val="000000"/>
                </a:solidFill>
                <a:latin typeface="Century Gothic"/>
                <a:ea typeface="ＭＳ Ｐゴシック" charset="0"/>
                <a:cs typeface="Century Gothic"/>
              </a:rPr>
              <a:t>Inklusion</a:t>
            </a:r>
            <a:r>
              <a:rPr lang="de-DE" sz="1900" dirty="0">
                <a:solidFill>
                  <a:srgbClr val="000000"/>
                </a:solidFill>
                <a:latin typeface="Century Gothic"/>
                <a:ea typeface="ＭＳ Ｐゴシック" charset="0"/>
                <a:cs typeface="Century Gothic"/>
              </a:rPr>
              <a:t> bedeutet</a:t>
            </a:r>
            <a:r>
              <a:rPr lang="de-DE" sz="1900" dirty="0" smtClean="0">
                <a:solidFill>
                  <a:srgbClr val="000000"/>
                </a:solidFill>
                <a:latin typeface="Century Gothic"/>
                <a:ea typeface="ＭＳ Ｐゴシック" charset="0"/>
                <a:cs typeface="Century Gothic"/>
              </a:rPr>
              <a:t>: Alle </a:t>
            </a:r>
            <a:r>
              <a:rPr lang="de-DE" sz="1900" dirty="0">
                <a:solidFill>
                  <a:srgbClr val="000000"/>
                </a:solidFill>
                <a:latin typeface="Century Gothic"/>
                <a:ea typeface="ＭＳ Ｐゴシック" charset="0"/>
                <a:cs typeface="Century Gothic"/>
              </a:rPr>
              <a:t>Menschen gehören dazu. </a:t>
            </a:r>
          </a:p>
          <a:p>
            <a:pPr marL="0" indent="0" algn="just">
              <a:buFont typeface="Wingdings" charset="0"/>
              <a:buNone/>
            </a:pPr>
            <a:r>
              <a:rPr lang="de-DE" sz="1900" dirty="0" smtClean="0">
                <a:solidFill>
                  <a:srgbClr val="000000"/>
                </a:solidFill>
                <a:latin typeface="Century Gothic"/>
                <a:ea typeface="ＭＳ Ｐゴシック" charset="0"/>
                <a:cs typeface="Century Gothic"/>
              </a:rPr>
              <a:t>Bei </a:t>
            </a:r>
            <a:r>
              <a:rPr lang="de-DE" sz="1900" dirty="0">
                <a:solidFill>
                  <a:srgbClr val="000000"/>
                </a:solidFill>
                <a:latin typeface="Century Gothic"/>
                <a:ea typeface="ＭＳ Ｐゴシック" charset="0"/>
                <a:cs typeface="Century Gothic"/>
              </a:rPr>
              <a:t>Inklusion ist </a:t>
            </a:r>
            <a:r>
              <a:rPr lang="de-DE" sz="1900" dirty="0" smtClean="0">
                <a:solidFill>
                  <a:srgbClr val="000000"/>
                </a:solidFill>
                <a:latin typeface="Century Gothic"/>
                <a:ea typeface="ＭＳ Ｐゴシック" charset="0"/>
                <a:cs typeface="Century Gothic"/>
              </a:rPr>
              <a:t>egal, ob jemand ein Mensch mit oder ohne Behinderungen ist </a:t>
            </a:r>
            <a:r>
              <a:rPr lang="de-DE" sz="1900" dirty="0">
                <a:solidFill>
                  <a:srgbClr val="000000"/>
                </a:solidFill>
                <a:latin typeface="Century Gothic"/>
                <a:ea typeface="ＭＳ Ｐゴシック" charset="0"/>
                <a:cs typeface="Century Gothic"/>
              </a:rPr>
              <a:t>– weil </a:t>
            </a:r>
            <a:r>
              <a:rPr lang="de-DE" sz="1900" dirty="0" smtClean="0">
                <a:solidFill>
                  <a:srgbClr val="000000"/>
                </a:solidFill>
                <a:latin typeface="Century Gothic"/>
                <a:ea typeface="ＭＳ Ｐゴシック" charset="0"/>
                <a:cs typeface="Century Gothic"/>
              </a:rPr>
              <a:t>alle </a:t>
            </a:r>
            <a:r>
              <a:rPr lang="de-DE" sz="1900" dirty="0">
                <a:solidFill>
                  <a:srgbClr val="000000"/>
                </a:solidFill>
                <a:latin typeface="Century Gothic"/>
                <a:ea typeface="ＭＳ Ｐゴシック" charset="0"/>
                <a:cs typeface="Century Gothic"/>
              </a:rPr>
              <a:t>Menschen dazu </a:t>
            </a:r>
            <a:r>
              <a:rPr lang="de-DE" sz="1900" dirty="0" smtClean="0">
                <a:solidFill>
                  <a:srgbClr val="000000"/>
                </a:solidFill>
                <a:latin typeface="Century Gothic"/>
                <a:ea typeface="ＭＳ Ｐゴシック" charset="0"/>
                <a:cs typeface="Century Gothic"/>
              </a:rPr>
              <a:t>gehören!</a:t>
            </a:r>
          </a:p>
          <a:p>
            <a:pPr marL="0" indent="0" algn="just">
              <a:buFont typeface="Wingdings" charset="0"/>
              <a:buNone/>
            </a:pPr>
            <a:endParaRPr lang="de-DE" sz="1900" dirty="0" smtClean="0">
              <a:solidFill>
                <a:srgbClr val="000000"/>
              </a:solidFill>
              <a:latin typeface="Century Gothic"/>
              <a:ea typeface="ＭＳ Ｐゴシック" charset="0"/>
              <a:cs typeface="Century Gothic"/>
            </a:endParaRPr>
          </a:p>
          <a:p>
            <a:pPr marL="0" indent="0" algn="just">
              <a:buFont typeface="Wingdings" charset="0"/>
              <a:buNone/>
            </a:pPr>
            <a:r>
              <a:rPr lang="de-DE" sz="1900" dirty="0" smtClean="0">
                <a:solidFill>
                  <a:srgbClr val="000000"/>
                </a:solidFill>
                <a:latin typeface="Century Gothic"/>
                <a:ea typeface="ＭＳ Ｐゴシック" charset="0"/>
                <a:cs typeface="Century Gothic"/>
              </a:rPr>
              <a:t>Inklusion bedeutet: Ich bleibe wie ich bin! Ich bin ok so wie ich bin!</a:t>
            </a:r>
          </a:p>
          <a:p>
            <a:pPr marL="0" indent="0" algn="just">
              <a:buFont typeface="Wingdings" charset="0"/>
              <a:buNone/>
            </a:pPr>
            <a:r>
              <a:rPr lang="de-DE" sz="1900" dirty="0" smtClean="0">
                <a:solidFill>
                  <a:srgbClr val="000000"/>
                </a:solidFill>
                <a:latin typeface="Century Gothic"/>
                <a:ea typeface="ＭＳ Ｐゴシック" charset="0"/>
                <a:cs typeface="Century Gothic"/>
              </a:rPr>
              <a:t>Wir </a:t>
            </a:r>
            <a:r>
              <a:rPr lang="de-DE" sz="1900" dirty="0">
                <a:solidFill>
                  <a:srgbClr val="000000"/>
                </a:solidFill>
                <a:latin typeface="Century Gothic"/>
                <a:ea typeface="ＭＳ Ｐゴシック" charset="0"/>
                <a:cs typeface="Century Gothic"/>
              </a:rPr>
              <a:t>sollen alle </a:t>
            </a:r>
            <a:r>
              <a:rPr lang="de-DE" sz="1900" dirty="0" smtClean="0">
                <a:solidFill>
                  <a:srgbClr val="000000"/>
                </a:solidFill>
                <a:latin typeface="Century Gothic"/>
                <a:ea typeface="ＭＳ Ｐゴシック" charset="0"/>
                <a:cs typeface="Century Gothic"/>
              </a:rPr>
              <a:t>anderen Menschen </a:t>
            </a:r>
            <a:r>
              <a:rPr lang="de-DE" sz="1900" dirty="0">
                <a:solidFill>
                  <a:srgbClr val="000000"/>
                </a:solidFill>
                <a:latin typeface="Century Gothic"/>
                <a:ea typeface="ＭＳ Ｐゴシック" charset="0"/>
                <a:cs typeface="Century Gothic"/>
              </a:rPr>
              <a:t>ok finden.</a:t>
            </a:r>
          </a:p>
          <a:p>
            <a:pPr marL="0" indent="0" algn="just">
              <a:buFont typeface="Wingdings" charset="0"/>
              <a:buNone/>
            </a:pPr>
            <a:r>
              <a:rPr lang="de-DE" sz="1900" dirty="0">
                <a:solidFill>
                  <a:srgbClr val="000000"/>
                </a:solidFill>
                <a:latin typeface="Century Gothic"/>
                <a:ea typeface="ＭＳ Ｐゴシック" charset="0"/>
                <a:cs typeface="Century Gothic"/>
              </a:rPr>
              <a:t>Wir sollen alle anderen </a:t>
            </a:r>
            <a:r>
              <a:rPr lang="de-DE" sz="1900" dirty="0" smtClean="0">
                <a:solidFill>
                  <a:srgbClr val="000000"/>
                </a:solidFill>
                <a:latin typeface="Century Gothic"/>
                <a:ea typeface="ＭＳ Ｐゴシック" charset="0"/>
                <a:cs typeface="Century Gothic"/>
              </a:rPr>
              <a:t>Menschen so </a:t>
            </a:r>
            <a:r>
              <a:rPr lang="de-DE" sz="1900" dirty="0">
                <a:solidFill>
                  <a:srgbClr val="000000"/>
                </a:solidFill>
                <a:latin typeface="Century Gothic"/>
                <a:ea typeface="ＭＳ Ｐゴシック" charset="0"/>
                <a:cs typeface="Century Gothic"/>
              </a:rPr>
              <a:t>nehmen wie sie sind. </a:t>
            </a:r>
            <a:endParaRPr lang="de-DE" sz="1900" dirty="0" smtClean="0">
              <a:solidFill>
                <a:srgbClr val="000000"/>
              </a:solidFill>
              <a:latin typeface="Century Gothic"/>
              <a:ea typeface="ＭＳ Ｐゴシック" charset="0"/>
              <a:cs typeface="Century Gothic"/>
            </a:endParaRPr>
          </a:p>
        </p:txBody>
      </p:sp>
      <p:sp>
        <p:nvSpPr>
          <p:cNvPr id="4" name="Textfeld 3"/>
          <p:cNvSpPr txBox="1"/>
          <p:nvPr/>
        </p:nvSpPr>
        <p:spPr>
          <a:xfrm>
            <a:off x="7336819" y="1215898"/>
            <a:ext cx="1553654" cy="430887"/>
          </a:xfrm>
          <a:prstGeom prst="rect">
            <a:avLst/>
          </a:prstGeom>
          <a:noFill/>
        </p:spPr>
        <p:txBody>
          <a:bodyPr wrap="square" rtlCol="0">
            <a:spAutoFit/>
          </a:bodyPr>
          <a:lstStyle/>
          <a:p>
            <a:r>
              <a:rPr lang="de-DE" sz="2200" b="1" dirty="0" smtClean="0"/>
              <a:t>Inklusion</a:t>
            </a:r>
            <a:endParaRPr lang="de-DE" sz="2200" b="1" dirty="0"/>
          </a:p>
        </p:txBody>
      </p:sp>
    </p:spTree>
    <p:extLst>
      <p:ext uri="{BB962C8B-B14F-4D97-AF65-F5344CB8AC3E}">
        <p14:creationId xmlns:p14="http://schemas.microsoft.com/office/powerpoint/2010/main" val="58776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tx1"/>
                </a:solidFill>
              </a:rPr>
              <a:t>Was ist Inklusion</a:t>
            </a:r>
            <a:r>
              <a:rPr lang="de-DE" b="1" dirty="0" smtClean="0">
                <a:solidFill>
                  <a:schemeClr val="tx1"/>
                </a:solidFill>
              </a:rPr>
              <a:t>?</a:t>
            </a:r>
            <a:endParaRPr lang="de-DE" b="1" dirty="0"/>
          </a:p>
        </p:txBody>
      </p:sp>
      <p:sp>
        <p:nvSpPr>
          <p:cNvPr id="3" name="Inhaltsplatzhalter 2"/>
          <p:cNvSpPr>
            <a:spLocks noGrp="1"/>
          </p:cNvSpPr>
          <p:nvPr>
            <p:ph idx="1"/>
          </p:nvPr>
        </p:nvSpPr>
        <p:spPr/>
        <p:txBody>
          <a:bodyPr>
            <a:noAutofit/>
          </a:bodyPr>
          <a:lstStyle/>
          <a:p>
            <a:pPr marL="0" indent="0" algn="just">
              <a:buFont typeface="Wingdings" charset="0"/>
              <a:buNone/>
            </a:pPr>
            <a:r>
              <a:rPr lang="de-DE" dirty="0" smtClean="0">
                <a:solidFill>
                  <a:srgbClr val="000000"/>
                </a:solidFill>
                <a:latin typeface="Century Gothic"/>
                <a:ea typeface="ＭＳ Ｐゴシック" charset="0"/>
                <a:cs typeface="Century Gothic"/>
              </a:rPr>
              <a:t>Wichtig für Inklusion </a:t>
            </a:r>
            <a:r>
              <a:rPr lang="de-DE" dirty="0">
                <a:solidFill>
                  <a:srgbClr val="000000"/>
                </a:solidFill>
                <a:latin typeface="Century Gothic"/>
                <a:ea typeface="ＭＳ Ｐゴシック" charset="0"/>
                <a:cs typeface="Century Gothic"/>
              </a:rPr>
              <a:t>ist: </a:t>
            </a:r>
            <a:r>
              <a:rPr lang="de-DE" dirty="0" smtClean="0">
                <a:solidFill>
                  <a:srgbClr val="000000"/>
                </a:solidFill>
                <a:latin typeface="Century Gothic"/>
                <a:ea typeface="ＭＳ Ｐゴシック" charset="0"/>
                <a:cs typeface="Century Gothic"/>
              </a:rPr>
              <a:t>Wir </a:t>
            </a:r>
            <a:r>
              <a:rPr lang="de-DE" dirty="0">
                <a:solidFill>
                  <a:srgbClr val="000000"/>
                </a:solidFill>
                <a:latin typeface="Century Gothic"/>
                <a:ea typeface="ＭＳ Ｐゴシック" charset="0"/>
                <a:cs typeface="Century Gothic"/>
              </a:rPr>
              <a:t>alle müssen </a:t>
            </a:r>
            <a:r>
              <a:rPr lang="de-DE" dirty="0" smtClean="0">
                <a:solidFill>
                  <a:srgbClr val="000000"/>
                </a:solidFill>
                <a:latin typeface="Century Gothic"/>
                <a:ea typeface="ＭＳ Ｐゴシック" charset="0"/>
                <a:cs typeface="Century Gothic"/>
              </a:rPr>
              <a:t>selber auswählen </a:t>
            </a:r>
            <a:r>
              <a:rPr lang="de-DE" dirty="0">
                <a:solidFill>
                  <a:srgbClr val="000000"/>
                </a:solidFill>
                <a:latin typeface="Century Gothic"/>
                <a:ea typeface="ＭＳ Ｐゴシック" charset="0"/>
                <a:cs typeface="Century Gothic"/>
              </a:rPr>
              <a:t>können. </a:t>
            </a:r>
            <a:endParaRPr lang="de-DE" dirty="0" smtClean="0">
              <a:solidFill>
                <a:srgbClr val="000000"/>
              </a:solidFill>
              <a:latin typeface="Century Gothic"/>
              <a:ea typeface="ＭＳ Ｐゴシック" charset="0"/>
              <a:cs typeface="Century Gothic"/>
            </a:endParaRPr>
          </a:p>
          <a:p>
            <a:pPr marL="0" indent="0" algn="just">
              <a:buFont typeface="Wingdings" charset="0"/>
              <a:buNone/>
            </a:pPr>
            <a:r>
              <a:rPr lang="de-DE" b="1" dirty="0" smtClean="0">
                <a:solidFill>
                  <a:srgbClr val="000000"/>
                </a:solidFill>
                <a:latin typeface="Century Gothic"/>
                <a:ea typeface="ＭＳ Ｐゴシック" charset="0"/>
                <a:cs typeface="Century Gothic"/>
              </a:rPr>
              <a:t>Niemand </a:t>
            </a:r>
            <a:r>
              <a:rPr lang="de-DE" b="1" dirty="0">
                <a:solidFill>
                  <a:srgbClr val="000000"/>
                </a:solidFill>
                <a:latin typeface="Century Gothic"/>
                <a:ea typeface="ＭＳ Ｐゴシック" charset="0"/>
                <a:cs typeface="Century Gothic"/>
              </a:rPr>
              <a:t>soll für mich bestimmen</a:t>
            </a:r>
            <a:r>
              <a:rPr lang="de-DE" dirty="0">
                <a:solidFill>
                  <a:srgbClr val="000000"/>
                </a:solidFill>
                <a:latin typeface="Century Gothic"/>
                <a:ea typeface="ＭＳ Ｐゴシック" charset="0"/>
                <a:cs typeface="Century Gothic"/>
              </a:rPr>
              <a:t> </a:t>
            </a:r>
            <a:r>
              <a:rPr lang="de-DE" dirty="0" smtClean="0">
                <a:solidFill>
                  <a:srgbClr val="000000"/>
                </a:solidFill>
                <a:latin typeface="Century Gothic"/>
                <a:ea typeface="ＭＳ Ｐゴシック" charset="0"/>
                <a:cs typeface="Century Gothic"/>
              </a:rPr>
              <a:t>wenn </a:t>
            </a:r>
            <a:r>
              <a:rPr lang="de-DE" dirty="0">
                <a:solidFill>
                  <a:srgbClr val="000000"/>
                </a:solidFill>
                <a:latin typeface="Century Gothic"/>
                <a:ea typeface="ＭＳ Ｐゴシック" charset="0"/>
                <a:cs typeface="Century Gothic"/>
              </a:rPr>
              <a:t>ich das nicht will! </a:t>
            </a:r>
            <a:endParaRPr lang="de-DE" dirty="0" smtClean="0">
              <a:solidFill>
                <a:srgbClr val="000000"/>
              </a:solidFill>
              <a:latin typeface="Century Gothic"/>
              <a:ea typeface="ＭＳ Ｐゴシック" charset="0"/>
              <a:cs typeface="Century Gothic"/>
            </a:endParaRPr>
          </a:p>
          <a:p>
            <a:pPr marL="0" indent="0" algn="just">
              <a:buFont typeface="Wingdings" charset="0"/>
              <a:buNone/>
            </a:pPr>
            <a:r>
              <a:rPr lang="de-DE" dirty="0" smtClean="0">
                <a:solidFill>
                  <a:srgbClr val="000000"/>
                </a:solidFill>
                <a:latin typeface="Century Gothic"/>
                <a:ea typeface="ＭＳ Ｐゴシック" charset="0"/>
                <a:cs typeface="Century Gothic"/>
              </a:rPr>
              <a:t>Es geht also um </a:t>
            </a:r>
            <a:r>
              <a:rPr lang="de-DE" b="1" dirty="0" smtClean="0">
                <a:solidFill>
                  <a:srgbClr val="000000"/>
                </a:solidFill>
                <a:latin typeface="Century Gothic"/>
                <a:ea typeface="ＭＳ Ｐゴシック" charset="0"/>
                <a:cs typeface="Century Gothic"/>
              </a:rPr>
              <a:t>Selbstbestimmung</a:t>
            </a:r>
            <a:r>
              <a:rPr lang="de-DE" dirty="0" smtClean="0">
                <a:solidFill>
                  <a:srgbClr val="000000"/>
                </a:solidFill>
                <a:latin typeface="Century Gothic"/>
                <a:ea typeface="ＭＳ Ｐゴシック" charset="0"/>
                <a:cs typeface="Century Gothic"/>
              </a:rPr>
              <a:t>.</a:t>
            </a:r>
          </a:p>
          <a:p>
            <a:pPr marL="0" indent="0" algn="just">
              <a:buFont typeface="Wingdings" charset="0"/>
              <a:buNone/>
            </a:pPr>
            <a:r>
              <a:rPr lang="de-DE" b="1" dirty="0" smtClean="0">
                <a:solidFill>
                  <a:srgbClr val="000000"/>
                </a:solidFill>
                <a:latin typeface="Century Gothic"/>
                <a:ea typeface="ＭＳ Ｐゴシック" charset="0"/>
                <a:cs typeface="Century Gothic"/>
              </a:rPr>
              <a:t>Selbstbestimmung </a:t>
            </a:r>
            <a:r>
              <a:rPr lang="de-DE" dirty="0" smtClean="0">
                <a:solidFill>
                  <a:srgbClr val="000000"/>
                </a:solidFill>
                <a:latin typeface="Century Gothic"/>
                <a:ea typeface="ＭＳ Ｐゴシック" charset="0"/>
                <a:cs typeface="Century Gothic"/>
              </a:rPr>
              <a:t>und</a:t>
            </a:r>
            <a:r>
              <a:rPr lang="de-DE" b="1" dirty="0" smtClean="0">
                <a:solidFill>
                  <a:srgbClr val="000000"/>
                </a:solidFill>
                <a:latin typeface="Century Gothic"/>
                <a:ea typeface="ＭＳ Ｐゴシック" charset="0"/>
                <a:cs typeface="Century Gothic"/>
              </a:rPr>
              <a:t> Inklusion </a:t>
            </a:r>
            <a:r>
              <a:rPr lang="de-DE" dirty="0" smtClean="0">
                <a:solidFill>
                  <a:srgbClr val="000000"/>
                </a:solidFill>
                <a:latin typeface="Century Gothic"/>
                <a:ea typeface="ＭＳ Ｐゴシック" charset="0"/>
                <a:cs typeface="Century Gothic"/>
              </a:rPr>
              <a:t>gibt es </a:t>
            </a:r>
            <a:r>
              <a:rPr lang="de-DE" b="1" dirty="0" smtClean="0">
                <a:solidFill>
                  <a:srgbClr val="000000"/>
                </a:solidFill>
                <a:latin typeface="Century Gothic"/>
                <a:ea typeface="ＭＳ Ｐゴシック" charset="0"/>
                <a:cs typeface="Century Gothic"/>
              </a:rPr>
              <a:t>aber nur ohne Hindernisse (Barrieren)</a:t>
            </a:r>
            <a:r>
              <a:rPr lang="de-DE" dirty="0" smtClean="0">
                <a:solidFill>
                  <a:srgbClr val="000000"/>
                </a:solidFill>
                <a:latin typeface="Century Gothic"/>
                <a:ea typeface="ＭＳ Ｐゴシック" charset="0"/>
                <a:cs typeface="Century Gothic"/>
              </a:rPr>
              <a:t>! </a:t>
            </a:r>
          </a:p>
          <a:p>
            <a:pPr marL="0" indent="0" algn="just">
              <a:buFont typeface="Wingdings" charset="0"/>
              <a:buNone/>
            </a:pPr>
            <a:r>
              <a:rPr lang="de-DE" dirty="0" smtClean="0">
                <a:solidFill>
                  <a:srgbClr val="000000"/>
                </a:solidFill>
                <a:latin typeface="Century Gothic"/>
                <a:ea typeface="ＭＳ Ｐゴシック" charset="0"/>
                <a:cs typeface="Century Gothic"/>
              </a:rPr>
              <a:t>Wenn es Barrieren gibt, kann ich </a:t>
            </a:r>
            <a:r>
              <a:rPr lang="de-DE" b="1" dirty="0" smtClean="0">
                <a:solidFill>
                  <a:srgbClr val="000000"/>
                </a:solidFill>
                <a:latin typeface="Century Gothic"/>
                <a:ea typeface="ＭＳ Ｐゴシック" charset="0"/>
                <a:cs typeface="Century Gothic"/>
              </a:rPr>
              <a:t>nicht</a:t>
            </a:r>
            <a:r>
              <a:rPr lang="de-DE" dirty="0" smtClean="0">
                <a:solidFill>
                  <a:srgbClr val="000000"/>
                </a:solidFill>
                <a:latin typeface="Century Gothic"/>
                <a:ea typeface="ＭＳ Ｐゴシック" charset="0"/>
                <a:cs typeface="Century Gothic"/>
              </a:rPr>
              <a:t> selbstbestimmt leben. Denn dann werde ich </a:t>
            </a:r>
            <a:r>
              <a:rPr lang="de-DE" dirty="0" err="1" smtClean="0">
                <a:solidFill>
                  <a:srgbClr val="000000"/>
                </a:solidFill>
                <a:latin typeface="Century Gothic"/>
                <a:ea typeface="ＭＳ Ｐゴシック" charset="0"/>
                <a:cs typeface="Century Gothic"/>
              </a:rPr>
              <a:t>be</a:t>
            </a:r>
            <a:r>
              <a:rPr lang="de-DE" dirty="0" smtClean="0">
                <a:solidFill>
                  <a:srgbClr val="000000"/>
                </a:solidFill>
                <a:latin typeface="Century Gothic"/>
                <a:ea typeface="ＭＳ Ｐゴシック" charset="0"/>
                <a:cs typeface="Century Gothic"/>
              </a:rPr>
              <a:t>-hindert. </a:t>
            </a:r>
          </a:p>
          <a:p>
            <a:pPr marL="0" indent="0" algn="just">
              <a:buFont typeface="Wingdings" charset="0"/>
              <a:buNone/>
            </a:pPr>
            <a:endParaRPr lang="de-DE" dirty="0" smtClean="0">
              <a:solidFill>
                <a:srgbClr val="000000"/>
              </a:solidFill>
              <a:latin typeface="Century Gothic"/>
              <a:ea typeface="ＭＳ Ｐゴシック" charset="0"/>
              <a:cs typeface="Century Gothic"/>
            </a:endParaRPr>
          </a:p>
          <a:p>
            <a:pPr marL="0" indent="0" algn="just">
              <a:buFont typeface="Wingdings" charset="0"/>
              <a:buNone/>
            </a:pPr>
            <a:endParaRPr lang="de-DE" dirty="0">
              <a:solidFill>
                <a:srgbClr val="000000"/>
              </a:solidFill>
              <a:latin typeface="Century Gothic"/>
              <a:ea typeface="ＭＳ Ｐゴシック" charset="0"/>
              <a:cs typeface="Century Gothic"/>
            </a:endParaRPr>
          </a:p>
          <a:p>
            <a:pPr marL="0" indent="0">
              <a:buNone/>
            </a:pPr>
            <a:endParaRPr lang="de-DE" sz="1600" dirty="0">
              <a:solidFill>
                <a:srgbClr val="000000"/>
              </a:solidFill>
              <a:latin typeface="Century Gothic"/>
              <a:cs typeface="Century Gothic"/>
            </a:endParaRPr>
          </a:p>
        </p:txBody>
      </p:sp>
      <p:sp>
        <p:nvSpPr>
          <p:cNvPr id="4" name="Textfeld 3"/>
          <p:cNvSpPr txBox="1"/>
          <p:nvPr/>
        </p:nvSpPr>
        <p:spPr>
          <a:xfrm>
            <a:off x="7336819" y="1215898"/>
            <a:ext cx="1553654" cy="430887"/>
          </a:xfrm>
          <a:prstGeom prst="rect">
            <a:avLst/>
          </a:prstGeom>
          <a:noFill/>
        </p:spPr>
        <p:txBody>
          <a:bodyPr wrap="square" rtlCol="0">
            <a:spAutoFit/>
          </a:bodyPr>
          <a:lstStyle/>
          <a:p>
            <a:r>
              <a:rPr lang="de-DE" sz="2200" b="1" dirty="0" smtClean="0"/>
              <a:t>Inklusion</a:t>
            </a:r>
            <a:endParaRPr lang="de-DE" sz="2200" b="1" dirty="0"/>
          </a:p>
        </p:txBody>
      </p:sp>
    </p:spTree>
    <p:extLst>
      <p:ext uri="{BB962C8B-B14F-4D97-AF65-F5344CB8AC3E}">
        <p14:creationId xmlns:p14="http://schemas.microsoft.com/office/powerpoint/2010/main" val="6190600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000000"/>
                </a:solidFill>
              </a:rPr>
              <a:t>Was steht im Artikel 9 der UN-BRK?</a:t>
            </a:r>
            <a:endParaRPr lang="de-DE" b="1" dirty="0">
              <a:solidFill>
                <a:srgbClr val="000000"/>
              </a:solidFill>
            </a:endParaRPr>
          </a:p>
        </p:txBody>
      </p:sp>
      <p:sp>
        <p:nvSpPr>
          <p:cNvPr id="3" name="Inhaltsplatzhalter 2"/>
          <p:cNvSpPr>
            <a:spLocks noGrp="1"/>
          </p:cNvSpPr>
          <p:nvPr>
            <p:ph idx="1"/>
          </p:nvPr>
        </p:nvSpPr>
        <p:spPr/>
        <p:txBody>
          <a:bodyPr>
            <a:normAutofit/>
          </a:bodyPr>
          <a:lstStyle/>
          <a:p>
            <a:pPr algn="just">
              <a:buNone/>
            </a:pPr>
            <a:r>
              <a:rPr lang="de-DE" sz="1900" dirty="0" smtClean="0">
                <a:solidFill>
                  <a:srgbClr val="000000"/>
                </a:solidFill>
                <a:latin typeface="Century Gothic"/>
                <a:ea typeface="ＭＳ Ｐゴシック" charset="0"/>
                <a:cs typeface="Century Gothic"/>
              </a:rPr>
              <a:t>Artikel 9 der UN-BRK sagt:</a:t>
            </a:r>
          </a:p>
          <a:p>
            <a:pPr algn="just">
              <a:buNone/>
            </a:pPr>
            <a:r>
              <a:rPr lang="de-DE" sz="1900" dirty="0" smtClean="0">
                <a:solidFill>
                  <a:srgbClr val="000000"/>
                </a:solidFill>
                <a:latin typeface="Century Gothic"/>
                <a:ea typeface="ＭＳ Ｐゴシック" charset="0"/>
                <a:cs typeface="Century Gothic"/>
              </a:rPr>
              <a:t>Menschen </a:t>
            </a:r>
            <a:r>
              <a:rPr lang="de-DE" sz="1900" dirty="0">
                <a:solidFill>
                  <a:srgbClr val="000000"/>
                </a:solidFill>
                <a:latin typeface="Century Gothic"/>
                <a:ea typeface="ＭＳ Ｐゴシック" charset="0"/>
                <a:cs typeface="Century Gothic"/>
              </a:rPr>
              <a:t>mit Behinderungen müssen die gleichen Möglichkeiten im Leben haben, wie Menschen ohne Behinderungen. Oft gibt es aber Hindernisse. Diese Hindernisse müssen beseitigt </a:t>
            </a:r>
            <a:r>
              <a:rPr lang="de-DE" sz="1900" dirty="0" smtClean="0">
                <a:solidFill>
                  <a:srgbClr val="000000"/>
                </a:solidFill>
                <a:latin typeface="Century Gothic"/>
                <a:ea typeface="ＭＳ Ｐゴシック" charset="0"/>
                <a:cs typeface="Century Gothic"/>
              </a:rPr>
              <a:t>werden. (</a:t>
            </a:r>
            <a:r>
              <a:rPr lang="de-DE" sz="1900" dirty="0" err="1" smtClean="0">
                <a:solidFill>
                  <a:srgbClr val="000000"/>
                </a:solidFill>
                <a:latin typeface="Century Gothic"/>
                <a:ea typeface="ＭＳ Ｐゴシック" charset="0"/>
                <a:cs typeface="Century Gothic"/>
              </a:rPr>
              <a:t>capito</a:t>
            </a:r>
            <a:r>
              <a:rPr lang="de-DE" sz="1900" dirty="0" smtClean="0">
                <a:solidFill>
                  <a:srgbClr val="000000"/>
                </a:solidFill>
                <a:latin typeface="Century Gothic"/>
                <a:ea typeface="ＭＳ Ｐゴシック" charset="0"/>
                <a:cs typeface="Century Gothic"/>
              </a:rPr>
              <a:t>)</a:t>
            </a:r>
            <a:endParaRPr lang="de-DE" sz="1900" dirty="0">
              <a:solidFill>
                <a:srgbClr val="000000"/>
              </a:solidFill>
              <a:latin typeface="Century Gothic"/>
              <a:ea typeface="ＭＳ Ｐゴシック" charset="0"/>
              <a:cs typeface="Century Gothic"/>
            </a:endParaRPr>
          </a:p>
          <a:p>
            <a:pPr algn="just">
              <a:buFontTx/>
              <a:buNone/>
            </a:pPr>
            <a:endParaRPr lang="de-AT" sz="1900" dirty="0" smtClean="0">
              <a:solidFill>
                <a:srgbClr val="000000"/>
              </a:solidFill>
              <a:latin typeface="Century Gothic"/>
              <a:ea typeface="ＭＳ Ｐゴシック" charset="0"/>
              <a:cs typeface="Century Gothic"/>
            </a:endParaRPr>
          </a:p>
          <a:p>
            <a:pPr algn="just">
              <a:buFontTx/>
              <a:buNone/>
            </a:pPr>
            <a:r>
              <a:rPr lang="de-AT" sz="1900" dirty="0" smtClean="0">
                <a:solidFill>
                  <a:srgbClr val="000000"/>
                </a:solidFill>
                <a:latin typeface="Century Gothic"/>
                <a:ea typeface="ＭＳ Ｐゴシック" charset="0"/>
                <a:cs typeface="Century Gothic"/>
              </a:rPr>
              <a:t>Im Artikel 9 geht es also um so genannte </a:t>
            </a:r>
            <a:r>
              <a:rPr lang="de-DE" sz="1900" b="1" dirty="0" smtClean="0">
                <a:solidFill>
                  <a:srgbClr val="000000"/>
                </a:solidFill>
                <a:latin typeface="Century Gothic"/>
                <a:ea typeface="ＭＳ Ｐゴシック" charset="0"/>
                <a:cs typeface="Century Gothic"/>
              </a:rPr>
              <a:t>barrierefreie Menschenrechte</a:t>
            </a:r>
            <a:r>
              <a:rPr lang="de-DE" sz="1900" dirty="0" smtClean="0">
                <a:solidFill>
                  <a:srgbClr val="000000"/>
                </a:solidFill>
                <a:latin typeface="Century Gothic"/>
                <a:ea typeface="ＭＳ Ｐゴシック" charset="0"/>
                <a:cs typeface="Century Gothic"/>
              </a:rPr>
              <a:t>. </a:t>
            </a:r>
          </a:p>
          <a:p>
            <a:pPr algn="just">
              <a:buFontTx/>
              <a:buNone/>
            </a:pPr>
            <a:r>
              <a:rPr lang="de-DE" sz="1900" dirty="0" smtClean="0">
                <a:solidFill>
                  <a:srgbClr val="000000"/>
                </a:solidFill>
                <a:latin typeface="Century Gothic"/>
                <a:ea typeface="ＭＳ Ｐゴシック" charset="0"/>
                <a:cs typeface="Century Gothic"/>
              </a:rPr>
              <a:t>Das bedeutet: Kein Hindernis darf mich und meine Rechte </a:t>
            </a:r>
            <a:r>
              <a:rPr lang="de-DE" sz="1900" dirty="0" err="1" smtClean="0">
                <a:solidFill>
                  <a:srgbClr val="000000"/>
                </a:solidFill>
                <a:latin typeface="Century Gothic"/>
                <a:ea typeface="ＭＳ Ｐゴシック" charset="0"/>
                <a:cs typeface="Century Gothic"/>
              </a:rPr>
              <a:t>be</a:t>
            </a:r>
            <a:r>
              <a:rPr lang="de-DE" sz="1900" dirty="0" smtClean="0">
                <a:solidFill>
                  <a:srgbClr val="000000"/>
                </a:solidFill>
                <a:latin typeface="Century Gothic"/>
                <a:ea typeface="ＭＳ Ｐゴシック" charset="0"/>
                <a:cs typeface="Century Gothic"/>
              </a:rPr>
              <a:t>-hindern!</a:t>
            </a:r>
          </a:p>
          <a:p>
            <a:pPr algn="just">
              <a:buFontTx/>
              <a:buNone/>
            </a:pPr>
            <a:endParaRPr lang="de-AT" sz="1800" dirty="0">
              <a:solidFill>
                <a:srgbClr val="000000"/>
              </a:solidFill>
              <a:latin typeface="Century Gothic"/>
              <a:ea typeface="ＭＳ Ｐゴシック" charset="0"/>
              <a:cs typeface="Century Gothic"/>
            </a:endParaRPr>
          </a:p>
          <a:p>
            <a:pPr algn="just">
              <a:buFontTx/>
              <a:buNone/>
            </a:pPr>
            <a:endParaRPr lang="de-AT" sz="1800" dirty="0">
              <a:solidFill>
                <a:srgbClr val="000000"/>
              </a:solidFill>
              <a:latin typeface="Century Gothic"/>
              <a:ea typeface="ＭＳ Ｐゴシック" charset="0"/>
              <a:cs typeface="Century Gothic"/>
            </a:endParaRPr>
          </a:p>
          <a:p>
            <a:pPr marL="0" indent="0">
              <a:buNone/>
            </a:pPr>
            <a:endParaRPr lang="de-DE" sz="1800" dirty="0">
              <a:solidFill>
                <a:srgbClr val="000000"/>
              </a:solidFill>
              <a:latin typeface="Century Gothic"/>
              <a:cs typeface="Century Gothic"/>
            </a:endParaRPr>
          </a:p>
        </p:txBody>
      </p:sp>
      <p:sp>
        <p:nvSpPr>
          <p:cNvPr id="4" name="Textfeld 3"/>
          <p:cNvSpPr txBox="1"/>
          <p:nvPr/>
        </p:nvSpPr>
        <p:spPr>
          <a:xfrm>
            <a:off x="7377354" y="986228"/>
            <a:ext cx="1458567" cy="769441"/>
          </a:xfrm>
          <a:prstGeom prst="rect">
            <a:avLst/>
          </a:prstGeom>
          <a:noFill/>
        </p:spPr>
        <p:txBody>
          <a:bodyPr wrap="square" rtlCol="0">
            <a:spAutoFit/>
          </a:bodyPr>
          <a:lstStyle/>
          <a:p>
            <a:r>
              <a:rPr lang="de-DE" sz="2200" b="1" dirty="0" smtClean="0"/>
              <a:t>Was ist Artikel 9?</a:t>
            </a:r>
            <a:endParaRPr lang="de-DE" sz="2200" b="1" dirty="0"/>
          </a:p>
        </p:txBody>
      </p:sp>
    </p:spTree>
    <p:extLst>
      <p:ext uri="{BB962C8B-B14F-4D97-AF65-F5344CB8AC3E}">
        <p14:creationId xmlns:p14="http://schemas.microsoft.com/office/powerpoint/2010/main" val="4068521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Plaza">
  <a:themeElements>
    <a:clrScheme name="Zwielic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f:fields xmlns:f="http://schemas.fabasoft.com/folio/2007/fields">
  <f:record>
    <f:field ref="objname" par="" edit="true" text="Beilage: PPP Naue Art 9 BRK"/>
    <f:field ref="objsubject" par="" edit="true" text=""/>
    <f:field ref="objcreatedby" par="" text="Albrecht, Bernadette"/>
    <f:field ref="objcreatedat" par="" text="23.05.2018 12:37:32"/>
    <f:field ref="objchangedby" par="" text="Albrecht, Bernadette"/>
    <f:field ref="objmodifiedat" par="" text="23.05.2018 12:46:40"/>
    <f:field ref="doc_FSCFOLIO_1_1001_FieldDocumentNumber" par="" text=""/>
    <f:field ref="doc_FSCFOLIO_1_1001_FieldSubject" par="" edit="true" text=""/>
    <f:field ref="FSCFOLIO_1_1001_FieldCurrentUser" par="" text="Monika Wanitschek"/>
    <f:field ref="CCAPRECONFIG_15_1001_Objektname" par="" edit="true" text="Beilage: PPP Naue Art 9 BRK"/>
    <f:field ref="CCAPRECONFIG_15_1001_Objektname" par="" edit="true" text="Beilage: PPP Naue Art 9 BRK"/>
  </f:record>
  <f:record inx="1">
    <f:field ref="FSCLAKIS_15_1000_Postalische_Adresse" par="" text="Dr.in Christine Rosenbach Christine (GBB)&#10;NÖ Gleichbehandlungsbeauftragte&#10;"/>
    <f:field ref="FSCLAKIS_15_1000_Abschrift" par="" text=""/>
    <f:field ref="FSCLAKIS_15_1000_Weitere_Abschriften" par="" text=""/>
    <f:field ref="FSCLAKIS_15_1000_RsaAddresse" par="" text="Dr.in Christine Rosenbach Christine (GBB)&#10;NÖ Gleichbehandlungsbeauftragte&#10;"/>
    <f:field ref="FSCLAKIS_15_1000_Abschriftsklausel" par="" text=""/>
    <f:field ref="FSCLAKIS_15_1000_AbschriftsNummer" par="" text=""/>
    <f:field ref="FSCLAKIS_15_1000_TL" par="" text=""/>
    <f:field ref="FSCLAKIS_15_1000_PersBeilagen" par="" text="0"/>
    <f:field ref="FSCLAKIS_15_1000_Objektklasse" par="" text="Person"/>
    <f:field ref="FSCLAKIS_15_1000_Familienstand" par="" text=""/>
    <f:field ref="FSCLAKIS_15_1000_Namenszusatz" par="" text=""/>
    <f:field ref="FSCLAKIS_15_1000_SV_Nr" par="" text=""/>
    <f:field ref="FSCLAKIS_15_1000_Geburtsort" par="" text=""/>
    <f:field ref="FSCLAKIS_15_1000_Staatsbuergerschaft" par="" text=""/>
    <f:field ref="FSCLAKIS_15_1000_Telefonnummer_Buero" par="" text="16212"/>
    <f:field ref="FSCLAKIS_15_1000_Telefonnummer_Privat" par="" text=""/>
    <f:field ref="FSCLAKIS_15_1000_Telefonnummer_Mobil" par="" text=""/>
    <f:field ref="FSCLAKIS_15_1000_Konto_IBAN" par="" text=""/>
    <f:field ref="FSCLAKIS_15_1000_BLZ_BIC" par="" text=""/>
    <f:field ref="FSCLAKIS_15_1000_Institut" par="" text=""/>
    <f:field ref="FSCLAKIS_15_1000_Betreff" par="" text=""/>
    <f:field ref="CCAPRECONFIG_15_1001_Anrede" par="" edit="true" text=""/>
    <f:field ref="CCAPRECONFIG_15_1001_Anrede_Briefkopf" par="" text="Frau Dr.in Christine Rosenbach Christine (GBB) "/>
    <f:field ref="CCAPRECONFIG_15_1001_Geschlecht_Anrede" par="" text="Frau "/>
    <f:field ref="CCAPRECONFIG_15_1001_Titel" par="" edit="true" text="Dr.in"/>
    <f:field ref="CCAPRECONFIG_15_1001_Nachgestellter_Titel" par="" edit="true" text=""/>
    <f:field ref="CCAPRECONFIG_15_1001_Vorname" par="" edit="true" text="Christine"/>
    <f:field ref="CCAPRECONFIG_15_1001_Nachname" par="" edit="true" text="Rosenbach Christine (GBB)"/>
    <f:field ref="CCAPRECONFIG_15_1001_zH" par="" edit="true" text=""/>
    <f:field ref="CCAPRECONFIG_15_1001_Geschlecht" par="" text="Weiblich"/>
    <f:field ref="CCAPRECONFIG_15_1001_Strasse" par="" text=""/>
    <f:field ref="CCAPRECONFIG_15_1001_Hausnummer" par="" text=""/>
    <f:field ref="CCAPRECONFIG_15_1001_Stiege" par="" text=""/>
    <f:field ref="CCAPRECONFIG_15_1001_Stock" par="" text=""/>
    <f:field ref="CCAPRECONFIG_15_1001_Tuer" par="" text=""/>
    <f:field ref="CCAPRECONFIG_15_1001_Postfach" par="" text=""/>
    <f:field ref="CCAPRECONFIG_15_1001_Postleitzahl" par="" text=""/>
    <f:field ref="CCAPRECONFIG_15_1001_Ort" par="" text=""/>
    <f:field ref="CCAPRECONFIG_15_1001_Land" par="" text=""/>
    <f:field ref="CCAPRECONFIG_15_1001_Email" par="" text="christine.rosenbach@noel.gv.at"/>
    <f:field ref="CCAPRECONFIG_15_1001_Adresse" par="" text=""/>
    <f:field ref="CCAPRECONFIG_15_1001_Fax" par="" text=""/>
    <f:field ref="CCAPRECONFIG_15_1001_Telefon" par="" text="16212"/>
    <f:field ref="CCAPRECONFIG_15_1001_Geburtsdatum" par="" text=""/>
    <f:field ref="CCAPRECONFIG_15_1001_Sozialversicherungsnummer" par="" text=""/>
    <f:field ref="CCAPRECONFIG_15_1001_Berufstitel" par="" text=""/>
    <f:field ref="CCAPRECONFIG_15_1001_Funktionsbezeichnung" par="" text=""/>
    <f:field ref="CCAPRECONFIG_15_1001_Organisationsname" par="" text=""/>
    <f:field ref="CCAPRECONFIG_15_1001_Organisationskurzname" par="" text=""/>
    <f:field ref="CCAPRECONFIG_15_1001_Abschriftsbemerkung" par="" text=""/>
    <f:field ref="CCAPRECONFIG_15_1001_Name_Zeile_2" par="" text=""/>
    <f:field ref="CCAPRECONFIG_15_1001_Name_Zeile_3" par="" text=""/>
    <f:field ref="CCAPRECONFIG_15_1001_Firmenbuchnummer" par="" text=""/>
    <f:field ref="CCAPRECONFIG_15_1001_Versandart" par="" text="E-Mail: TO"/>
    <f:field ref="CCAPRECONFIG_15_1001_Kategorie" par="" text="Einbringer/in"/>
    <f:field ref="CCAPRECONFIG_15_1001_Rechtsform" par="" text=""/>
    <f:field ref="CCAPRECONFIG_15_1001_Ziel" par="" text=""/>
    <f:field ref="CCAPRECONFIG_15_1001_Zusatz_1" par="" edit="true" text=""/>
    <f:field ref="CCAPRECONFIG_15_1001_Zusatz_2" par="" edit="true" text=""/>
    <f:field ref="CCAPRECONFIG_15_1001_Zusatz_3" par="" edit="true" text=""/>
    <f:field ref="CCAPRECONFIG_15_1001_Zusatz_4" par="" edit="true" text=""/>
    <f:field ref="CCAPRECONFIG_15_1001_Zusatz_5" par="" edit="true" text=""/>
  </f:record>
  <f:display par="" text="...">
    <f:field ref="FSCFOLIO_1_1001_FieldCurrentUser" text="Aktueller Benutzer"/>
    <f:field ref="objcreatedat" text="Erzeugt am/um"/>
    <f:field ref="objcreatedby" text="Erzeugt von"/>
    <f:field ref="objsubject" text="FSC Betreff"/>
    <f:field ref="objmodifiedat" text="Letzte Änderung am/um"/>
    <f:field ref="objchangedby" text="Letzte Änderung von"/>
    <f:field ref="objname" text="Name"/>
    <f:field ref="CCAPRECONFIG_15_1001_Objektname" text="Objektname"/>
  </f:display>
  <f:display par="" text="Serialcontext &gt; Adressat/innen">
    <f:field ref="FSCLAKIS_15_1000_Abschrift" text="Abschrift"/>
    <f:field ref="CCAPRECONFIG_15_1001_Abschriftsbemerkung" text="Abschriftsbemerkung"/>
    <f:field ref="FSCLAKIS_15_1000_Abschriftsklausel" text="Abschriftsklausel"/>
    <f:field ref="FSCLAKIS_15_1000_AbschriftsNummer" text="Abschriftsnummer"/>
    <f:field ref="CCAPRECONFIG_15_1001_Adresse" text="Adresse"/>
    <f:field ref="CCAPRECONFIG_15_1001_Anrede" text="Anrede"/>
    <f:field ref="CCAPRECONFIG_15_1001_Anrede_Briefkopf" text="Anrede Briefkopf"/>
    <f:field ref="CCAPRECONFIG_15_1001_Berufstitel" text="Berufstitel"/>
    <f:field ref="FSCLAKIS_15_1000_Betreff" text="Betreff"/>
    <f:field ref="CCAPRECONFIG_15_1001_Email" text="Email"/>
    <f:field ref="FSCLAKIS_15_1000_Familienstand" text="Familienstand"/>
    <f:field ref="CCAPRECONFIG_15_1001_Fax" text="Fax"/>
    <f:field ref="CCAPRECONFIG_15_1001_Firmenbuchnummer" text="Firmenbuchnummer"/>
    <f:field ref="CCAPRECONFIG_15_1001_Funktionsbezeichnung" text="Funktionsbezeichnung"/>
    <f:field ref="CCAPRECONFIG_15_1001_Geburtsdatum" text="Geburtsdatum"/>
    <f:field ref="FSCLAKIS_15_1000_Geburtsort" text="Geburtsort"/>
    <f:field ref="CCAPRECONFIG_15_1001_Geschlecht" text="Geschlecht"/>
    <f:field ref="CCAPRECONFIG_15_1001_Geschlecht_Anrede" text="Geschlecht Anrede"/>
    <f:field ref="CCAPRECONFIG_15_1001_Hausnummer" text="Hausnummer"/>
    <f:field ref="CCAPRECONFIG_15_1001_Kategorie" text="Kategorie"/>
    <f:field ref="FSCLAKIS_15_1000_BLZ_BIC" text="Konto (BIC)"/>
    <f:field ref="FSCLAKIS_15_1000_Konto_IBAN" text="Konto (IBAN)"/>
    <f:field ref="FSCLAKIS_15_1000_Institut" text="Konto (Institut)"/>
    <f:field ref="CCAPRECONFIG_15_1001_Land" text="Land"/>
    <f:field ref="CCAPRECONFIG_15_1001_Nachgestellter_Titel" text="Nachgestellter Titel"/>
    <f:field ref="CCAPRECONFIG_15_1001_Nachname" text="Nachname"/>
    <f:field ref="CCAPRECONFIG_15_1001_Name_Zeile_2" text="Name Zeile 2"/>
    <f:field ref="CCAPRECONFIG_15_1001_Name_Zeile_3" text="Name Zeile 3"/>
    <f:field ref="FSCLAKIS_15_1000_Namenszusatz" text="Namenszusatz"/>
    <f:field ref="FSCLAKIS_15_1000_Objektklasse" text="Objektklasse"/>
    <f:field ref="CCAPRECONFIG_15_1001_Organisationskurzname" text="Organisationskurzname"/>
    <f:field ref="CCAPRECONFIG_15_1001_Organisationsname" text="Organisationsname"/>
    <f:field ref="CCAPRECONFIG_15_1001_Ort" text="Ort"/>
    <f:field ref="FSCLAKIS_15_1000_PersBeilagen" text="Persönliche Beilagen"/>
    <f:field ref="FSCLAKIS_15_1000_Postalische_Adresse" text="Postalische Adresse"/>
    <f:field ref="CCAPRECONFIG_15_1001_Postfach" text="Postfach"/>
    <f:field ref="CCAPRECONFIG_15_1001_Postleitzahl" text="Postleitzahl"/>
    <f:field ref="CCAPRECONFIG_15_1001_Rechtsform" text="Rechtsform"/>
    <f:field ref="FSCLAKIS_15_1000_RsaAddresse" text="RSa Adresse"/>
    <f:field ref="FSCLAKIS_15_1000_SV_Nr" text="Sozialversicherungsnummer"/>
    <f:field ref="CCAPRECONFIG_15_1001_Sozialversicherungsnummer" text="Sozialversicherungsnummer"/>
    <f:field ref="FSCLAKIS_15_1000_Staatsbuergerschaft" text="Staatsbürgerschaft"/>
    <f:field ref="CCAPRECONFIG_15_1001_Stiege" text="Stiege"/>
    <f:field ref="CCAPRECONFIG_15_1001_Stock" text="Stock"/>
    <f:field ref="CCAPRECONFIG_15_1001_Strasse" text="Strasse"/>
    <f:field ref="CCAPRECONFIG_15_1001_Telefon" text="Telefon"/>
    <f:field ref="FSCLAKIS_15_1000_Telefonnummer_Buero" text="Telefonnummer (Büro)"/>
    <f:field ref="FSCLAKIS_15_1000_Telefonnummer_Mobil" text="Telefonnummer (Mobil)"/>
    <f:field ref="FSCLAKIS_15_1000_Telefonnummer_Privat" text="Telefonnummer (Privat)"/>
    <f:field ref="CCAPRECONFIG_15_1001_Titel" text="Titel"/>
    <f:field ref="FSCLAKIS_15_1000_TL" text="Trennlinie"/>
    <f:field ref="CCAPRECONFIG_15_1001_Tuer" text="Tuer"/>
    <f:field ref="CCAPRECONFIG_15_1001_Versandart" text="Versandart"/>
    <f:field ref="CCAPRECONFIG_15_1001_Vorname" text="Vorname"/>
    <f:field ref="FSCLAKIS_15_1000_Weitere_Abschriften" text="Weitere Abschriften"/>
    <f:field ref="CCAPRECONFIG_15_1001_zH" text="zH"/>
    <f:field ref="CCAPRECONFIG_15_1001_Ziel" text="Ziel"/>
    <f:field ref="CCAPRECONFIG_15_1001_Zusatz_1" text="Zusatz 1"/>
    <f:field ref="CCAPRECONFIG_15_1001_Zusatz_2" text="Zusatz 2"/>
    <f:field ref="CCAPRECONFIG_15_1001_Zusatz_3" text="Zusatz 3"/>
    <f:field ref="CCAPRECONFIG_15_1001_Zusatz_4" text="Zusatz 4"/>
    <f:field ref="CCAPRECONFIG_15_1001_Zusatz_5" text="Zusatz 5"/>
  </f:display>
  <f:display par="" text="Serienbrief">
    <f:field ref="doc_FSCFOLIO_1_1001_FieldSubject" text="Betreff"/>
    <f:field ref="doc_FSCFOLIO_1_1001_FieldDocumentNumber" text="Dokument Nummer"/>
  </f:display>
</f:fields>
</file>

<file path=customXml/itemProps1.xml><?xml version="1.0" encoding="utf-8"?>
<ds:datastoreItem xmlns:ds="http://schemas.openxmlformats.org/officeDocument/2006/customXml" ds:itemID="{4E8A9591-F074-446B-902F-511FF79C122F}">
  <ds:schemaRefs>
    <ds:schemaRef ds:uri="http://schemas.fabasoft.com/folio/2007/fields"/>
  </ds:schemaRefs>
</ds:datastoreItem>
</file>

<file path=docProps/app.xml><?xml version="1.0" encoding="utf-8"?>
<Properties xmlns="http://schemas.openxmlformats.org/officeDocument/2006/extended-properties" xmlns:vt="http://schemas.openxmlformats.org/officeDocument/2006/docPropsVTypes">
  <Template>Plaza.thmx</Template>
  <TotalTime>0</TotalTime>
  <Words>1565</Words>
  <Application>Microsoft Office PowerPoint</Application>
  <PresentationFormat>Bildschirmpräsentation (4:3)</PresentationFormat>
  <Paragraphs>153</Paragraphs>
  <Slides>20</Slides>
  <Notes>0</Notes>
  <HiddenSlides>0</HiddenSlides>
  <MMClips>0</MMClips>
  <ScaleCrop>false</ScaleCrop>
  <HeadingPairs>
    <vt:vector size="4" baseType="variant">
      <vt:variant>
        <vt:lpstr>Design</vt:lpstr>
      </vt:variant>
      <vt:variant>
        <vt:i4>1</vt:i4>
      </vt:variant>
      <vt:variant>
        <vt:lpstr>Folientitel</vt:lpstr>
      </vt:variant>
      <vt:variant>
        <vt:i4>20</vt:i4>
      </vt:variant>
    </vt:vector>
  </HeadingPairs>
  <TitlesOfParts>
    <vt:vector size="21" baseType="lpstr">
      <vt:lpstr>Plaza</vt:lpstr>
      <vt:lpstr>3. Öffentliche Sitzung des NÖ Monitoringausschusses, St. Pölten, 30. Mai 2018</vt:lpstr>
      <vt:lpstr>Aufbau meines Referats</vt:lpstr>
      <vt:lpstr>Was ist die UN-BRK?</vt:lpstr>
      <vt:lpstr>Was ist die UN-BRK?</vt:lpstr>
      <vt:lpstr>Was ist die UN-BRK?</vt:lpstr>
      <vt:lpstr>Was ist die UN-BRK?</vt:lpstr>
      <vt:lpstr>Was ist Inklusion?</vt:lpstr>
      <vt:lpstr>Was ist Inklusion?</vt:lpstr>
      <vt:lpstr>Was steht im Artikel 9 der UN-BRK?</vt:lpstr>
      <vt:lpstr>Welche Barrieren (Hindernisse) gibt es?</vt:lpstr>
      <vt:lpstr>Warum müssen diese Barrieren (Hindernisse) weg?</vt:lpstr>
      <vt:lpstr>Was machen wir in Österreich?</vt:lpstr>
      <vt:lpstr>Was müssen wir in Österreich in den nächsten Jahren machen?</vt:lpstr>
      <vt:lpstr>Was müssen wir in Österreich in den nächsten Jahren machen?</vt:lpstr>
      <vt:lpstr>Was müssen wir in Österreich in den nächsten Jahren machen?</vt:lpstr>
      <vt:lpstr>Was müssen wir in Österreich in den nächsten Jahren machen?</vt:lpstr>
      <vt:lpstr>Was müssen wir in Österreich in den nächsten Jahren machen?</vt:lpstr>
      <vt:lpstr>Was müssen wir in Österreich in den nächsten Jahren machen?</vt:lpstr>
      <vt:lpstr>Zuletzt ein kurzes Beispiel aus Österreich</vt:lpstr>
      <vt:lpstr>Vielen Dank...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Ursula Naue</dc:creator>
  <cp:lastModifiedBy>Wanitschek Monika (GBB)</cp:lastModifiedBy>
  <cp:revision>212</cp:revision>
  <dcterms:created xsi:type="dcterms:W3CDTF">2018-05-20T06:29:24Z</dcterms:created>
  <dcterms:modified xsi:type="dcterms:W3CDTF">2018-08-29T08:29:33Z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SC#FSCLAKIS@15.1000:Abgeschlossen">
    <vt:lpwstr/>
  </property>
  <property fmtid="{D5CDD505-2E9C-101B-9397-08002B2CF9AE}" pid="3" name="FSC#FSCLAKIS@15.1000:Abgezeichnet_am">
    <vt:lpwstr/>
  </property>
  <property fmtid="{D5CDD505-2E9C-101B-9397-08002B2CF9AE}" pid="4" name="FSC#FSCLAKIS@15.1000:Abgezeichnet_von">
    <vt:lpwstr/>
  </property>
  <property fmtid="{D5CDD505-2E9C-101B-9397-08002B2CF9AE}" pid="5" name="FSC#FSCLAKIS@15.1000:Abgezeichnet2_am">
    <vt:lpwstr/>
  </property>
  <property fmtid="{D5CDD505-2E9C-101B-9397-08002B2CF9AE}" pid="6" name="FSC#FSCLAKIS@15.1000:Abgezeichnet2_von">
    <vt:lpwstr/>
  </property>
  <property fmtid="{D5CDD505-2E9C-101B-9397-08002B2CF9AE}" pid="7" name="FSC#FSCLAKIS@15.1000:Abschriftsklausel">
    <vt:lpwstr/>
  </property>
  <property fmtid="{D5CDD505-2E9C-101B-9397-08002B2CF9AE}" pid="8" name="FSC#FSCLAKIS@15.1000:AktBetreff">
    <vt:lpwstr>NÖ Monitoringausschuss - öffentliche Sitzungen</vt:lpwstr>
  </property>
  <property fmtid="{D5CDD505-2E9C-101B-9397-08002B2CF9AE}" pid="9" name="FSC#FSCLAKIS@15.1000:Bearbeiter_Tit_NN">
    <vt:lpwstr>Wanitschek</vt:lpwstr>
  </property>
  <property fmtid="{D5CDD505-2E9C-101B-9397-08002B2CF9AE}" pid="10" name="FSC#FSCLAKIS@15.1000:Bearbeiter_Tit_VN_NN">
    <vt:lpwstr>Monika Wanitschek</vt:lpwstr>
  </property>
  <property fmtid="{D5CDD505-2E9C-101B-9397-08002B2CF9AE}" pid="11" name="FSC#FSCLAKIS@15.1000:Beilagen">
    <vt:lpwstr/>
  </property>
  <property fmtid="{D5CDD505-2E9C-101B-9397-08002B2CF9AE}" pid="12" name="FSC#FSCLAKIS@15.1000:Betreff">
    <vt:lpwstr>3. öffentliche Sitzung NÖ MTA, 30.05.2018 - Vortragende, Landesrätin</vt:lpwstr>
  </property>
  <property fmtid="{D5CDD505-2E9C-101B-9397-08002B2CF9AE}" pid="13" name="FSC#FSCLAKIS@15.1000:Bezug">
    <vt:lpwstr/>
  </property>
  <property fmtid="{D5CDD505-2E9C-101B-9397-08002B2CF9AE}" pid="14" name="FSC#FSCLAKIS@15.1000:DW_Bearbeiter">
    <vt:lpwstr>16217</vt:lpwstr>
  </property>
  <property fmtid="{D5CDD505-2E9C-101B-9397-08002B2CF9AE}" pid="15" name="FSC#FSCLAKIS@15.1000:DW_Eigentuemer_Zuschrift">
    <vt:lpwstr/>
  </property>
  <property fmtid="{D5CDD505-2E9C-101B-9397-08002B2CF9AE}" pid="16" name="FSC#FSCLAKIS@15.1000:Geschlecht_Bearbeiter">
    <vt:lpwstr>Weiblich</vt:lpwstr>
  </property>
  <property fmtid="{D5CDD505-2E9C-101B-9397-08002B2CF9AE}" pid="17" name="FSC#FSCLAKIS@15.1000:Geschlecht_Eigentuemer_Zuschrift">
    <vt:lpwstr/>
  </property>
  <property fmtid="{D5CDD505-2E9C-101B-9397-08002B2CF9AE}" pid="18" name="FSC#FSCLAKIS@15.1000:Eigentuemer_Zuschrift_Tit_NN">
    <vt:lpwstr/>
  </property>
  <property fmtid="{D5CDD505-2E9C-101B-9397-08002B2CF9AE}" pid="19" name="FSC#FSCLAKIS@15.1000:Eigentuemer_Zuschrift_Tit_VN_NN">
    <vt:lpwstr/>
  </property>
  <property fmtid="{D5CDD505-2E9C-101B-9397-08002B2CF9AE}" pid="20" name="FSC#FSCLAKIS@15.1000:Erzeugt_am">
    <vt:lpwstr>23.05.2018</vt:lpwstr>
  </property>
  <property fmtid="{D5CDD505-2E9C-101B-9397-08002B2CF9AE}" pid="21" name="FSC#FSCLAKIS@15.1000:Fertigungsklausel">
    <vt:lpwstr/>
  </property>
  <property fmtid="{D5CDD505-2E9C-101B-9397-08002B2CF9AE}" pid="22" name="FSC#FSCLAKIS@15.1000:Fertigungsklausel2">
    <vt:lpwstr/>
  </property>
  <property fmtid="{D5CDD505-2E9C-101B-9397-08002B2CF9AE}" pid="23" name="FSC#FSCLAKIS@15.1000:Kennzeichen">
    <vt:lpwstr>GBB-MT-10/007-2017</vt:lpwstr>
  </property>
  <property fmtid="{D5CDD505-2E9C-101B-9397-08002B2CF9AE}" pid="24" name="FSC#FSCLAKIS@15.1000:Objektname">
    <vt:lpwstr>Beilage: PPP Naue Art 9 BRK</vt:lpwstr>
  </property>
  <property fmtid="{D5CDD505-2E9C-101B-9397-08002B2CF9AE}" pid="25" name="FSC#FSCLAKIS@15.1000:RsabAbsender">
    <vt:lpwstr>NÖ Gleichbehandlungsbeauftragte_x000d_
Rennbahnstraße 29_x000d_
3109 St. Pölten</vt:lpwstr>
  </property>
  <property fmtid="{D5CDD505-2E9C-101B-9397-08002B2CF9AE}" pid="26" name="FSC#FSCLAKIS@15.1000:Text_nach_Fertigung">
    <vt:lpwstr/>
  </property>
  <property fmtid="{D5CDD505-2E9C-101B-9397-08002B2CF9AE}" pid="27" name="FSC#FSCLAKIS@15.1000:Unterschrieben_am">
    <vt:lpwstr/>
  </property>
  <property fmtid="{D5CDD505-2E9C-101B-9397-08002B2CF9AE}" pid="28" name="FSC#FSCLAKIS@15.1000:Unterschrieben_von">
    <vt:lpwstr/>
  </property>
  <property fmtid="{D5CDD505-2E9C-101B-9397-08002B2CF9AE}" pid="29" name="FSC#FSCLAKIS@15.1000:Unterschrieben2_am">
    <vt:lpwstr/>
  </property>
  <property fmtid="{D5CDD505-2E9C-101B-9397-08002B2CF9AE}" pid="30" name="FSC#FSCLAKIS@15.1000:Unterschrieben2_von">
    <vt:lpwstr/>
  </property>
  <property fmtid="{D5CDD505-2E9C-101B-9397-08002B2CF9AE}" pid="31" name="FSC#FSCLAKIS@15.1000:Unterschrieben_von_Tit_VN_NN_gsp">
    <vt:lpwstr/>
  </property>
  <property fmtid="{D5CDD505-2E9C-101B-9397-08002B2CF9AE}" pid="32" name="FSC#FSCLAKIS@15.1000:Unterschrieben_von_Tit_VN_NN_ng">
    <vt:lpwstr/>
  </property>
  <property fmtid="{D5CDD505-2E9C-101B-9397-08002B2CF9AE}" pid="33" name="FSC#FSCLAKIS@15.1000:Gesperrt_Bearbeiter">
    <vt:lpwstr>W a n i t s c h e k</vt:lpwstr>
  </property>
  <property fmtid="{D5CDD505-2E9C-101B-9397-08002B2CF9AE}" pid="34" name="FSC#FSCLAKIS@15.1000:Systemaenderungszeitpunkt">
    <vt:lpwstr>23. Mai 2018</vt:lpwstr>
  </property>
  <property fmtid="{D5CDD505-2E9C-101B-9397-08002B2CF9AE}" pid="35" name="FSC#FSCLAKIS@15.1000:Eingangsdatum_ON">
    <vt:lpwstr/>
  </property>
  <property fmtid="{D5CDD505-2E9C-101B-9397-08002B2CF9AE}" pid="36" name="FSC#FSCLAKIS@15.1000:Frist_ON">
    <vt:lpwstr/>
  </property>
  <property fmtid="{D5CDD505-2E9C-101B-9397-08002B2CF9AE}" pid="37" name="FSC#FSCLAKIS@15.1000:Anmerkung_ON">
    <vt:lpwstr/>
  </property>
  <property fmtid="{D5CDD505-2E9C-101B-9397-08002B2CF9AE}" pid="38" name="FSC#FSCLAKIS@15.1000:Inhalt_ON">
    <vt:lpwstr/>
  </property>
  <property fmtid="{D5CDD505-2E9C-101B-9397-08002B2CF9AE}" pid="39" name="FSC#FSCLAKIS@15.1000:Hinweis_ON">
    <vt:lpwstr/>
  </property>
  <property fmtid="{D5CDD505-2E9C-101B-9397-08002B2CF9AE}" pid="40" name="FSC#FSCLAKIS@15.1000:Erledigung_ON">
    <vt:lpwstr/>
  </property>
  <property fmtid="{D5CDD505-2E9C-101B-9397-08002B2CF9AE}" pid="41" name="FSC#FSCLAKIS@15.1000:DVR">
    <vt:lpwstr/>
  </property>
  <property fmtid="{D5CDD505-2E9C-101B-9397-08002B2CF9AE}" pid="42" name="FSC#FSCLAKIS@15.1000:Eigentuemer_Objekt_Tit_VN_NN">
    <vt:lpwstr>Bernadette Albrecht</vt:lpwstr>
  </property>
  <property fmtid="{D5CDD505-2E9C-101B-9397-08002B2CF9AE}" pid="43" name="FSC#FSCLAKIS@15.1000:DW_Eigentuemer_Objekt">
    <vt:lpwstr>15124</vt:lpwstr>
  </property>
  <property fmtid="{D5CDD505-2E9C-101B-9397-08002B2CF9AE}" pid="44" name="FSC#COOELAK@1.1001:Subject">
    <vt:lpwstr>NÖ Monitoringausschuss - öffentliche Sitzungen</vt:lpwstr>
  </property>
  <property fmtid="{D5CDD505-2E9C-101B-9397-08002B2CF9AE}" pid="45" name="FSC#COOELAK@1.1001:FileReference">
    <vt:lpwstr>GBB-MT-10/2016</vt:lpwstr>
  </property>
  <property fmtid="{D5CDD505-2E9C-101B-9397-08002B2CF9AE}" pid="46" name="FSC#COOELAK@1.1001:FileRefYear">
    <vt:lpwstr>2016</vt:lpwstr>
  </property>
  <property fmtid="{D5CDD505-2E9C-101B-9397-08002B2CF9AE}" pid="47" name="FSC#COOELAK@1.1001:FileRefOrdinal">
    <vt:lpwstr>10</vt:lpwstr>
  </property>
  <property fmtid="{D5CDD505-2E9C-101B-9397-08002B2CF9AE}" pid="48" name="FSC#COOELAK@1.1001:FileRefOU">
    <vt:lpwstr>GBB</vt:lpwstr>
  </property>
  <property fmtid="{D5CDD505-2E9C-101B-9397-08002B2CF9AE}" pid="49" name="FSC#COOELAK@1.1001:Organization">
    <vt:lpwstr/>
  </property>
  <property fmtid="{D5CDD505-2E9C-101B-9397-08002B2CF9AE}" pid="50" name="FSC#COOELAK@1.1001:Owner">
    <vt:lpwstr>Albrecht Bernadette</vt:lpwstr>
  </property>
  <property fmtid="{D5CDD505-2E9C-101B-9397-08002B2CF9AE}" pid="51" name="FSC#COOELAK@1.1001:OwnerExtension">
    <vt:lpwstr>15124</vt:lpwstr>
  </property>
  <property fmtid="{D5CDD505-2E9C-101B-9397-08002B2CF9AE}" pid="52" name="FSC#COOELAK@1.1001:OwnerFaxExtension">
    <vt:lpwstr/>
  </property>
  <property fmtid="{D5CDD505-2E9C-101B-9397-08002B2CF9AE}" pid="53" name="FSC#COOELAK@1.1001:DispatchedBy">
    <vt:lpwstr/>
  </property>
  <property fmtid="{D5CDD505-2E9C-101B-9397-08002B2CF9AE}" pid="54" name="FSC#COOELAK@1.1001:DispatchedAt">
    <vt:lpwstr/>
  </property>
  <property fmtid="{D5CDD505-2E9C-101B-9397-08002B2CF9AE}" pid="55" name="FSC#COOELAK@1.1001:ApprovedBy">
    <vt:lpwstr/>
  </property>
  <property fmtid="{D5CDD505-2E9C-101B-9397-08002B2CF9AE}" pid="56" name="FSC#COOELAK@1.1001:ApprovedAt">
    <vt:lpwstr/>
  </property>
  <property fmtid="{D5CDD505-2E9C-101B-9397-08002B2CF9AE}" pid="57" name="FSC#COOELAK@1.1001:Department">
    <vt:lpwstr>GBB (NÖ Gleichbehandlungsbeauftragte)</vt:lpwstr>
  </property>
  <property fmtid="{D5CDD505-2E9C-101B-9397-08002B2CF9AE}" pid="58" name="FSC#COOELAK@1.1001:CreatedAt">
    <vt:lpwstr>23.05.2018</vt:lpwstr>
  </property>
  <property fmtid="{D5CDD505-2E9C-101B-9397-08002B2CF9AE}" pid="59" name="FSC#COOELAK@1.1001:OU">
    <vt:lpwstr>GBB (NÖ Gleichbehandlungsbeauftragte)</vt:lpwstr>
  </property>
  <property fmtid="{D5CDD505-2E9C-101B-9397-08002B2CF9AE}" pid="60" name="FSC#COOELAK@1.1001:Priority">
    <vt:lpwstr> ()</vt:lpwstr>
  </property>
  <property fmtid="{D5CDD505-2E9C-101B-9397-08002B2CF9AE}" pid="61" name="FSC#COOELAK@1.1001:ObjBarCode">
    <vt:lpwstr>*COO.1000.8802.49.14408227*</vt:lpwstr>
  </property>
  <property fmtid="{D5CDD505-2E9C-101B-9397-08002B2CF9AE}" pid="62" name="FSC#COOELAK@1.1001:RefBarCode">
    <vt:lpwstr>*COO.1000.8802.49.14408228*</vt:lpwstr>
  </property>
  <property fmtid="{D5CDD505-2E9C-101B-9397-08002B2CF9AE}" pid="63" name="FSC#COOELAK@1.1001:FileRefBarCode">
    <vt:lpwstr>*GBB-MT-10/2016*</vt:lpwstr>
  </property>
  <property fmtid="{D5CDD505-2E9C-101B-9397-08002B2CF9AE}" pid="64" name="FSC#COOELAK@1.1001:ExternalRef">
    <vt:lpwstr/>
  </property>
  <property fmtid="{D5CDD505-2E9C-101B-9397-08002B2CF9AE}" pid="65" name="FSC#COOELAK@1.1001:IncomingNumber">
    <vt:lpwstr>33</vt:lpwstr>
  </property>
  <property fmtid="{D5CDD505-2E9C-101B-9397-08002B2CF9AE}" pid="66" name="FSC#COOELAK@1.1001:IncomingSubject">
    <vt:lpwstr>Letztstand PPP von Dr.in Naue: Art 9 BRK</vt:lpwstr>
  </property>
  <property fmtid="{D5CDD505-2E9C-101B-9397-08002B2CF9AE}" pid="67" name="FSC#COOELAK@1.1001:ProcessResponsible">
    <vt:lpwstr/>
  </property>
  <property fmtid="{D5CDD505-2E9C-101B-9397-08002B2CF9AE}" pid="68" name="FSC#COOELAK@1.1001:ProcessResponsiblePhone">
    <vt:lpwstr/>
  </property>
  <property fmtid="{D5CDD505-2E9C-101B-9397-08002B2CF9AE}" pid="69" name="FSC#COOELAK@1.1001:ProcessResponsibleMail">
    <vt:lpwstr/>
  </property>
  <property fmtid="{D5CDD505-2E9C-101B-9397-08002B2CF9AE}" pid="70" name="FSC#COOELAK@1.1001:ProcessResponsibleFax">
    <vt:lpwstr/>
  </property>
  <property fmtid="{D5CDD505-2E9C-101B-9397-08002B2CF9AE}" pid="71" name="FSC#COOELAK@1.1001:ApproverFirstName">
    <vt:lpwstr/>
  </property>
  <property fmtid="{D5CDD505-2E9C-101B-9397-08002B2CF9AE}" pid="72" name="FSC#COOELAK@1.1001:ApproverSurName">
    <vt:lpwstr/>
  </property>
  <property fmtid="{D5CDD505-2E9C-101B-9397-08002B2CF9AE}" pid="73" name="FSC#COOELAK@1.1001:ApproverTitle">
    <vt:lpwstr/>
  </property>
  <property fmtid="{D5CDD505-2E9C-101B-9397-08002B2CF9AE}" pid="74" name="FSC#COOELAK@1.1001:ExternalDate">
    <vt:lpwstr/>
  </property>
  <property fmtid="{D5CDD505-2E9C-101B-9397-08002B2CF9AE}" pid="75" name="FSC#COOELAK@1.1001:SettlementApprovedAt">
    <vt:lpwstr/>
  </property>
  <property fmtid="{D5CDD505-2E9C-101B-9397-08002B2CF9AE}" pid="76" name="FSC#COOELAK@1.1001:BaseNumber">
    <vt:lpwstr>MT</vt:lpwstr>
  </property>
  <property fmtid="{D5CDD505-2E9C-101B-9397-08002B2CF9AE}" pid="77" name="FSC#COOELAK@1.1001:CurrentUserRolePos">
    <vt:lpwstr>Kanzleileitung</vt:lpwstr>
  </property>
  <property fmtid="{D5CDD505-2E9C-101B-9397-08002B2CF9AE}" pid="78" name="FSC#COOELAK@1.1001:CurrentUserEmail">
    <vt:lpwstr>monika.wanitschek@noel.gv.at</vt:lpwstr>
  </property>
  <property fmtid="{D5CDD505-2E9C-101B-9397-08002B2CF9AE}" pid="79" name="FSC#ELAKGOV@1.1001:PersonalSubjGender">
    <vt:lpwstr/>
  </property>
  <property fmtid="{D5CDD505-2E9C-101B-9397-08002B2CF9AE}" pid="80" name="FSC#ELAKGOV@1.1001:PersonalSubjFirstName">
    <vt:lpwstr/>
  </property>
  <property fmtid="{D5CDD505-2E9C-101B-9397-08002B2CF9AE}" pid="81" name="FSC#ELAKGOV@1.1001:PersonalSubjSurName">
    <vt:lpwstr/>
  </property>
  <property fmtid="{D5CDD505-2E9C-101B-9397-08002B2CF9AE}" pid="82" name="FSC#ELAKGOV@1.1001:PersonalSubjSalutation">
    <vt:lpwstr/>
  </property>
  <property fmtid="{D5CDD505-2E9C-101B-9397-08002B2CF9AE}" pid="83" name="FSC#ELAKGOV@1.1001:PersonalSubjAddress">
    <vt:lpwstr/>
  </property>
  <property fmtid="{D5CDD505-2E9C-101B-9397-08002B2CF9AE}" pid="84" name="FSC#ATSTATECFG@1.1001:Office">
    <vt:lpwstr/>
  </property>
  <property fmtid="{D5CDD505-2E9C-101B-9397-08002B2CF9AE}" pid="85" name="FSC#ATSTATECFG@1.1001:Agent">
    <vt:lpwstr>Bernadette Albrecht</vt:lpwstr>
  </property>
  <property fmtid="{D5CDD505-2E9C-101B-9397-08002B2CF9AE}" pid="86" name="FSC#ATSTATECFG@1.1001:AgentPhone">
    <vt:lpwstr>15124</vt:lpwstr>
  </property>
  <property fmtid="{D5CDD505-2E9C-101B-9397-08002B2CF9AE}" pid="87" name="FSC#ATSTATECFG@1.1001:DepartmentFax">
    <vt:lpwstr/>
  </property>
  <property fmtid="{D5CDD505-2E9C-101B-9397-08002B2CF9AE}" pid="88" name="FSC#ATSTATECFG@1.1001:DepartmentEmail">
    <vt:lpwstr>post.gbb@noel.gv.at</vt:lpwstr>
  </property>
  <property fmtid="{D5CDD505-2E9C-101B-9397-08002B2CF9AE}" pid="89" name="FSC#ATSTATECFG@1.1001:SubfileDate">
    <vt:lpwstr>23.05.2018</vt:lpwstr>
  </property>
  <property fmtid="{D5CDD505-2E9C-101B-9397-08002B2CF9AE}" pid="90" name="FSC#ATSTATECFG@1.1001:SubfileSubject">
    <vt:lpwstr>Letztstand PPP von Dr.in Naue: Art 9 BRK</vt:lpwstr>
  </property>
  <property fmtid="{D5CDD505-2E9C-101B-9397-08002B2CF9AE}" pid="91" name="FSC#ATSTATECFG@1.1001:DepartmentZipCode">
    <vt:lpwstr/>
  </property>
  <property fmtid="{D5CDD505-2E9C-101B-9397-08002B2CF9AE}" pid="92" name="FSC#ATSTATECFG@1.1001:DepartmentCountry">
    <vt:lpwstr/>
  </property>
  <property fmtid="{D5CDD505-2E9C-101B-9397-08002B2CF9AE}" pid="93" name="FSC#ATSTATECFG@1.1001:DepartmentCity">
    <vt:lpwstr/>
  </property>
  <property fmtid="{D5CDD505-2E9C-101B-9397-08002B2CF9AE}" pid="94" name="FSC#ATSTATECFG@1.1001:DepartmentStreet">
    <vt:lpwstr/>
  </property>
  <property fmtid="{D5CDD505-2E9C-101B-9397-08002B2CF9AE}" pid="95" name="FSC#ATSTATECFG@1.1001:DepartmentDVR">
    <vt:lpwstr/>
  </property>
  <property fmtid="{D5CDD505-2E9C-101B-9397-08002B2CF9AE}" pid="96" name="FSC#ATSTATECFG@1.1001:DepartmentUID">
    <vt:lpwstr/>
  </property>
  <property fmtid="{D5CDD505-2E9C-101B-9397-08002B2CF9AE}" pid="97" name="FSC#ATSTATECFG@1.1001:SubfileReference">
    <vt:lpwstr>GBB-MT-10/007-2017-7</vt:lpwstr>
  </property>
  <property fmtid="{D5CDD505-2E9C-101B-9397-08002B2CF9AE}" pid="98" name="FSC#ATSTATECFG@1.1001:Clause">
    <vt:lpwstr/>
  </property>
  <property fmtid="{D5CDD505-2E9C-101B-9397-08002B2CF9AE}" pid="99" name="FSC#ATSTATECFG@1.1001:ApprovedSignature">
    <vt:lpwstr/>
  </property>
  <property fmtid="{D5CDD505-2E9C-101B-9397-08002B2CF9AE}" pid="100" name="FSC#ATSTATECFG@1.1001:BankAccount">
    <vt:lpwstr/>
  </property>
  <property fmtid="{D5CDD505-2E9C-101B-9397-08002B2CF9AE}" pid="101" name="FSC#ATSTATECFG@1.1001:BankAccountOwner">
    <vt:lpwstr/>
  </property>
  <property fmtid="{D5CDD505-2E9C-101B-9397-08002B2CF9AE}" pid="102" name="FSC#ATSTATECFG@1.1001:BankInstitute">
    <vt:lpwstr/>
  </property>
  <property fmtid="{D5CDD505-2E9C-101B-9397-08002B2CF9AE}" pid="103" name="FSC#ATSTATECFG@1.1001:BankAccountID">
    <vt:lpwstr/>
  </property>
  <property fmtid="{D5CDD505-2E9C-101B-9397-08002B2CF9AE}" pid="104" name="FSC#ATSTATECFG@1.1001:BankAccountIBAN">
    <vt:lpwstr/>
  </property>
  <property fmtid="{D5CDD505-2E9C-101B-9397-08002B2CF9AE}" pid="105" name="FSC#ATSTATECFG@1.1001:BankAccountBIC">
    <vt:lpwstr/>
  </property>
  <property fmtid="{D5CDD505-2E9C-101B-9397-08002B2CF9AE}" pid="106" name="FSC#ATSTATECFG@1.1001:BankName">
    <vt:lpwstr/>
  </property>
  <property fmtid="{D5CDD505-2E9C-101B-9397-08002B2CF9AE}" pid="107" name="FSC#ATPRECONFIG@1.1001:ChargePreview">
    <vt:lpwstr/>
  </property>
  <property fmtid="{D5CDD505-2E9C-101B-9397-08002B2CF9AE}" pid="108" name="FSC#ATSTATECFG@1.1001:ExternalFile">
    <vt:lpwstr>Bezug: </vt:lpwstr>
  </property>
  <property fmtid="{D5CDD505-2E9C-101B-9397-08002B2CF9AE}" pid="109" name="FSC#NOELLAKISFORMSPROP@1000.8803:xmldata3n">
    <vt:lpwstr>TEXT: LEER (!)</vt:lpwstr>
  </property>
  <property fmtid="{D5CDD505-2E9C-101B-9397-08002B2CF9AE}" pid="110" name="FSC#NOELLAKISFORMSPROP@1000.8803:xmldata10n">
    <vt:lpwstr>TEXT: LEER (!)</vt:lpwstr>
  </property>
  <property fmtid="{D5CDD505-2E9C-101B-9397-08002B2CF9AE}" pid="111" name="FSC#NOELLAKISFORMSPROP@1000.8803:xmldata100n">
    <vt:lpwstr>kein Rechtsgeschäft</vt:lpwstr>
  </property>
  <property fmtid="{D5CDD505-2E9C-101B-9397-08002B2CF9AE}" pid="112" name="FSC#NOELLAKISFORMSPROP@1000.8803:xmldata101n">
    <vt:lpwstr>kein Datum</vt:lpwstr>
  </property>
  <property fmtid="{D5CDD505-2E9C-101B-9397-08002B2CF9AE}" pid="113" name="FSC#NOELLAKISFORMSPROP@1000.8803:xmldata102n">
    <vt:lpwstr>Keine Aktenzahl des Rechtsgeschäfts erfasst</vt:lpwstr>
  </property>
  <property fmtid="{D5CDD505-2E9C-101B-9397-08002B2CF9AE}" pid="114" name="FSC#NOELLAKISFORMSPROP@1000.8803:xmldata20n">
    <vt:lpwstr>TEXT: LEER (!)</vt:lpwstr>
  </property>
  <property fmtid="{D5CDD505-2E9C-101B-9397-08002B2CF9AE}" pid="115" name="FSC#NOELLAKISFORMSPROP@1000.8803:xmldata103n">
    <vt:lpwstr/>
  </property>
  <property fmtid="{D5CDD505-2E9C-101B-9397-08002B2CF9AE}" pid="116" name="FSC#NOELLAKISFORMSPROP@1000.8803:xmldata104n">
    <vt:lpwstr>Kein Zuschlag - Datum erfasst</vt:lpwstr>
  </property>
  <property fmtid="{D5CDD505-2E9C-101B-9397-08002B2CF9AE}" pid="117" name="FSC#NOELLAKISFORMSPROP@1000.8803:xmldata105n">
    <vt:lpwstr>Kein Zuschlag - Zahl erfasst</vt:lpwstr>
  </property>
  <property fmtid="{D5CDD505-2E9C-101B-9397-08002B2CF9AE}" pid="118" name="FSC#NOELLAKISFORMSPROP@1000.8803:xmldata30n">
    <vt:lpwstr>Kein Vertreter erfasst</vt:lpwstr>
  </property>
  <property fmtid="{D5CDD505-2E9C-101B-9397-08002B2CF9AE}" pid="119" name="FSC#NOELLAKISFORMSPROP@1000.8803:xmldataVertrEntn">
    <vt:lpwstr>Kein Vertreter erfasst</vt:lpwstr>
  </property>
  <property fmtid="{D5CDD505-2E9C-101B-9397-08002B2CF9AE}" pid="120" name="FSC#NOELLAKISFORMSPROP@1000.8803:xmldataGrundstEntn">
    <vt:lpwstr>TEXT: LEER (!)</vt:lpwstr>
  </property>
  <property fmtid="{D5CDD505-2E9C-101B-9397-08002B2CF9AE}" pid="121" name="FSC#NOELLAKISFORMSPROP@1000.8803:xmldataGVAVerkn">
    <vt:lpwstr>TEXT: LEER (!)</vt:lpwstr>
  </property>
  <property fmtid="{D5CDD505-2E9C-101B-9397-08002B2CF9AE}" pid="122" name="FSC#NOELLAKISFORMSPROP@1000.8803:xmldataGVAKaeufern">
    <vt:lpwstr>TEXT: LEER (!)</vt:lpwstr>
  </property>
  <property fmtid="{D5CDD505-2E9C-101B-9397-08002B2CF9AE}" pid="123" name="FSC#NOELLAKISFORMSPROP@1000.8803:xmldataGVARechtsgeschn">
    <vt:lpwstr>kein Rechtsgeschäft</vt:lpwstr>
  </property>
  <property fmtid="{D5CDD505-2E9C-101B-9397-08002B2CF9AE}" pid="124" name="FSC#NOELLAKISFORMSPROP@1000.8803:xmldataGVA_RG_datn">
    <vt:lpwstr>kein Datum</vt:lpwstr>
  </property>
  <property fmtid="{D5CDD505-2E9C-101B-9397-08002B2CF9AE}" pid="125" name="FSC#NOELLAKISFORMSPROP@1000.8803:xmldata_RG_Zahl_GVAn">
    <vt:lpwstr>Keine Aktenzahl des Rechtsgeschäfts erfasst</vt:lpwstr>
  </property>
  <property fmtid="{D5CDD505-2E9C-101B-9397-08002B2CF9AE}" pid="126" name="FSC#NOELLAKISFORMSPROP@1000.8803:xmldata_grundstueck_GVAn">
    <vt:lpwstr>TEXT: LEER (!)</vt:lpwstr>
  </property>
  <property fmtid="{D5CDD505-2E9C-101B-9397-08002B2CF9AE}" pid="127" name="FSC#NOELLAKISFORMSPROP@1000.8803:xmldataZuschlagGVAn">
    <vt:lpwstr/>
  </property>
  <property fmtid="{D5CDD505-2E9C-101B-9397-08002B2CF9AE}" pid="128" name="FSC#NOELLAKISFORMSPROP@1000.8803:xmldata_ZuDat_GVAn">
    <vt:lpwstr>Kein Zuschlag - Datum erfasst</vt:lpwstr>
  </property>
  <property fmtid="{D5CDD505-2E9C-101B-9397-08002B2CF9AE}" pid="129" name="FSC#NOELLAKISFORMSPROP@1000.8803:xmldata_ZuZahl_GVAn">
    <vt:lpwstr>Kein Zuschlag - Zahl erfasst</vt:lpwstr>
  </property>
  <property fmtid="{D5CDD505-2E9C-101B-9397-08002B2CF9AE}" pid="130" name="FSC#NOELLAKISFORMSPROP@1000.8803:xmldata_Vertreter_GVAn">
    <vt:lpwstr>Kein Vertreter erfasst</vt:lpwstr>
  </property>
  <property fmtid="{D5CDD505-2E9C-101B-9397-08002B2CF9AE}" pid="131" name="FSC#COOSYSTEM@1.1:Container">
    <vt:lpwstr>COO.1000.8802.49.14408227</vt:lpwstr>
  </property>
  <property fmtid="{D5CDD505-2E9C-101B-9397-08002B2CF9AE}" pid="132" name="FSC#FSCFOLIO@1.1001:docpropproject">
    <vt:lpwstr/>
  </property>
</Properties>
</file>