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7" r:id="rId2"/>
    <p:sldId id="258" r:id="rId3"/>
    <p:sldId id="259" r:id="rId4"/>
    <p:sldId id="261" r:id="rId5"/>
    <p:sldId id="299" r:id="rId6"/>
    <p:sldId id="278" r:id="rId7"/>
    <p:sldId id="279" r:id="rId8"/>
    <p:sldId id="324" r:id="rId9"/>
    <p:sldId id="325" r:id="rId10"/>
    <p:sldId id="335" r:id="rId11"/>
    <p:sldId id="339" r:id="rId12"/>
    <p:sldId id="326" r:id="rId13"/>
    <p:sldId id="327" r:id="rId14"/>
    <p:sldId id="328" r:id="rId15"/>
    <p:sldId id="340" r:id="rId16"/>
    <p:sldId id="336" r:id="rId17"/>
    <p:sldId id="343" r:id="rId18"/>
    <p:sldId id="341" r:id="rId19"/>
    <p:sldId id="342" r:id="rId20"/>
    <p:sldId id="333" r:id="rId21"/>
    <p:sldId id="260" r:id="rId22"/>
    <p:sldId id="298" r:id="rId23"/>
    <p:sldId id="338" r:id="rId24"/>
    <p:sldId id="317" r:id="rId25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38" y="1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739" tIns="45870" rIns="91739" bIns="45870" rtlCol="0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739" tIns="45870" rIns="91739" bIns="45870" rtlCol="0"/>
          <a:lstStyle>
            <a:lvl1pPr algn="r">
              <a:defRPr sz="1200"/>
            </a:lvl1pPr>
          </a:lstStyle>
          <a:p>
            <a:fld id="{EE06726F-BF01-4885-82C5-6656E45CDC97}" type="datetimeFigureOut">
              <a:rPr lang="de-AT" smtClean="0"/>
              <a:t>09.10.2024</a:t>
            </a:fld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30093"/>
            <a:ext cx="2945659" cy="498134"/>
          </a:xfrm>
          <a:prstGeom prst="rect">
            <a:avLst/>
          </a:prstGeom>
        </p:spPr>
        <p:txBody>
          <a:bodyPr vert="horz" lIns="91739" tIns="45870" rIns="91739" bIns="45870" rtlCol="0" anchor="b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4" y="9430093"/>
            <a:ext cx="2945659" cy="498134"/>
          </a:xfrm>
          <a:prstGeom prst="rect">
            <a:avLst/>
          </a:prstGeom>
        </p:spPr>
        <p:txBody>
          <a:bodyPr vert="horz" lIns="91739" tIns="45870" rIns="91739" bIns="45870" rtlCol="0" anchor="b"/>
          <a:lstStyle>
            <a:lvl1pPr algn="r">
              <a:defRPr sz="1200"/>
            </a:lvl1pPr>
          </a:lstStyle>
          <a:p>
            <a:fld id="{5C2FA35A-7EB3-4603-BF49-1495D7CDDDC4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070422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739" tIns="45870" rIns="91739" bIns="45870" rtlCol="0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739" tIns="45870" rIns="91739" bIns="45870" rtlCol="0"/>
          <a:lstStyle>
            <a:lvl1pPr algn="r">
              <a:defRPr sz="1200"/>
            </a:lvl1pPr>
          </a:lstStyle>
          <a:p>
            <a:fld id="{3D182D04-271A-4B4D-BF97-D06D0735DC86}" type="datetimeFigureOut">
              <a:rPr lang="de-AT" smtClean="0"/>
              <a:t>09.10.2024</a:t>
            </a:fld>
            <a:endParaRPr lang="de-AT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39" tIns="45870" rIns="91739" bIns="45870" rtlCol="0" anchor="ctr"/>
          <a:lstStyle/>
          <a:p>
            <a:endParaRPr lang="de-AT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739" tIns="45870" rIns="91739" bIns="4587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4"/>
          </a:xfrm>
          <a:prstGeom prst="rect">
            <a:avLst/>
          </a:prstGeom>
        </p:spPr>
        <p:txBody>
          <a:bodyPr vert="horz" lIns="91739" tIns="45870" rIns="91739" bIns="45870" rtlCol="0" anchor="b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4"/>
          </a:xfrm>
          <a:prstGeom prst="rect">
            <a:avLst/>
          </a:prstGeom>
        </p:spPr>
        <p:txBody>
          <a:bodyPr vert="horz" lIns="91739" tIns="45870" rIns="91739" bIns="45870" rtlCol="0" anchor="b"/>
          <a:lstStyle>
            <a:lvl1pPr algn="r">
              <a:defRPr sz="1200"/>
            </a:lvl1pPr>
          </a:lstStyle>
          <a:p>
            <a:fld id="{547611F9-55C5-4DA1-A600-50FEA19C90E0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048868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lienbildplatzhalter 1">
            <a:extLst>
              <a:ext uri="{FF2B5EF4-FFF2-40B4-BE49-F238E27FC236}">
                <a16:creationId xmlns:a16="http://schemas.microsoft.com/office/drawing/2014/main" id="{041F8078-4855-DC45-9132-AF39212DF0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4" name="Notizenplatzhalter 2">
            <a:extLst>
              <a:ext uri="{FF2B5EF4-FFF2-40B4-BE49-F238E27FC236}">
                <a16:creationId xmlns:a16="http://schemas.microsoft.com/office/drawing/2014/main" id="{2838D5BD-7FCB-A046-822E-46F8A10579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28675" name="Foliennummernplatzhalter 3">
            <a:extLst>
              <a:ext uri="{FF2B5EF4-FFF2-40B4-BE49-F238E27FC236}">
                <a16:creationId xmlns:a16="http://schemas.microsoft.com/office/drawing/2014/main" id="{86068BCC-9087-9C4C-8306-551B497710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6C98F75-AD35-9A41-87FC-FF6398EA7AA1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309644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9481931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0109721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05200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8524364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838771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6341249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6015931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lienbildplatzhalter 1">
            <a:extLst>
              <a:ext uri="{FF2B5EF4-FFF2-40B4-BE49-F238E27FC236}">
                <a16:creationId xmlns:a16="http://schemas.microsoft.com/office/drawing/2014/main" id="{041F8078-4855-DC45-9132-AF39212DF0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4" name="Notizenplatzhalter 2">
            <a:extLst>
              <a:ext uri="{FF2B5EF4-FFF2-40B4-BE49-F238E27FC236}">
                <a16:creationId xmlns:a16="http://schemas.microsoft.com/office/drawing/2014/main" id="{2838D5BD-7FCB-A046-822E-46F8A10579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28675" name="Foliennummernplatzhalter 3">
            <a:extLst>
              <a:ext uri="{FF2B5EF4-FFF2-40B4-BE49-F238E27FC236}">
                <a16:creationId xmlns:a16="http://schemas.microsoft.com/office/drawing/2014/main" id="{86068BCC-9087-9C4C-8306-551B497710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6C98F75-AD35-9A41-87FC-FF6398EA7AA1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9554422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9878685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769327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1238928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lienbildplatzhalter 1">
            <a:extLst>
              <a:ext uri="{FF2B5EF4-FFF2-40B4-BE49-F238E27FC236}">
                <a16:creationId xmlns:a16="http://schemas.microsoft.com/office/drawing/2014/main" id="{041F8078-4855-DC45-9132-AF39212DF0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4" name="Notizenplatzhalter 2">
            <a:extLst>
              <a:ext uri="{FF2B5EF4-FFF2-40B4-BE49-F238E27FC236}">
                <a16:creationId xmlns:a16="http://schemas.microsoft.com/office/drawing/2014/main" id="{2838D5BD-7FCB-A046-822E-46F8A10579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28675" name="Foliennummernplatzhalter 3">
            <a:extLst>
              <a:ext uri="{FF2B5EF4-FFF2-40B4-BE49-F238E27FC236}">
                <a16:creationId xmlns:a16="http://schemas.microsoft.com/office/drawing/2014/main" id="{86068BCC-9087-9C4C-8306-551B497710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6C98F75-AD35-9A41-87FC-FF6398EA7AA1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0208301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0707028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680985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0552702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lienbildplatzhalter 1">
            <a:extLst>
              <a:ext uri="{FF2B5EF4-FFF2-40B4-BE49-F238E27FC236}">
                <a16:creationId xmlns:a16="http://schemas.microsoft.com/office/drawing/2014/main" id="{041F8078-4855-DC45-9132-AF39212DF0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4" name="Notizenplatzhalter 2">
            <a:extLst>
              <a:ext uri="{FF2B5EF4-FFF2-40B4-BE49-F238E27FC236}">
                <a16:creationId xmlns:a16="http://schemas.microsoft.com/office/drawing/2014/main" id="{2838D5BD-7FCB-A046-822E-46F8A10579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28675" name="Foliennummernplatzhalter 3">
            <a:extLst>
              <a:ext uri="{FF2B5EF4-FFF2-40B4-BE49-F238E27FC236}">
                <a16:creationId xmlns:a16="http://schemas.microsoft.com/office/drawing/2014/main" id="{86068BCC-9087-9C4C-8306-551B497710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6C98F75-AD35-9A41-87FC-FF6398EA7AA1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753041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lienbildplatzhalter 1">
            <a:extLst>
              <a:ext uri="{FF2B5EF4-FFF2-40B4-BE49-F238E27FC236}">
                <a16:creationId xmlns:a16="http://schemas.microsoft.com/office/drawing/2014/main" id="{041F8078-4855-DC45-9132-AF39212DF0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4" name="Notizenplatzhalter 2">
            <a:extLst>
              <a:ext uri="{FF2B5EF4-FFF2-40B4-BE49-F238E27FC236}">
                <a16:creationId xmlns:a16="http://schemas.microsoft.com/office/drawing/2014/main" id="{2838D5BD-7FCB-A046-822E-46F8A10579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28675" name="Foliennummernplatzhalter 3">
            <a:extLst>
              <a:ext uri="{FF2B5EF4-FFF2-40B4-BE49-F238E27FC236}">
                <a16:creationId xmlns:a16="http://schemas.microsoft.com/office/drawing/2014/main" id="{86068BCC-9087-9C4C-8306-551B497710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6C98F75-AD35-9A41-87FC-FF6398EA7AA1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851393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231260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019754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lienbildplatzhalter 1">
            <a:extLst>
              <a:ext uri="{FF2B5EF4-FFF2-40B4-BE49-F238E27FC236}">
                <a16:creationId xmlns:a16="http://schemas.microsoft.com/office/drawing/2014/main" id="{041F8078-4855-DC45-9132-AF39212DF0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4" name="Notizenplatzhalter 2">
            <a:extLst>
              <a:ext uri="{FF2B5EF4-FFF2-40B4-BE49-F238E27FC236}">
                <a16:creationId xmlns:a16="http://schemas.microsoft.com/office/drawing/2014/main" id="{2838D5BD-7FCB-A046-822E-46F8A10579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28675" name="Foliennummernplatzhalter 3">
            <a:extLst>
              <a:ext uri="{FF2B5EF4-FFF2-40B4-BE49-F238E27FC236}">
                <a16:creationId xmlns:a16="http://schemas.microsoft.com/office/drawing/2014/main" id="{86068BCC-9087-9C4C-8306-551B497710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6C98F75-AD35-9A41-87FC-FF6398EA7AA1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4016078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2203150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7849499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Folienbildplatzhalter 1">
            <a:extLst>
              <a:ext uri="{FF2B5EF4-FFF2-40B4-BE49-F238E27FC236}">
                <a16:creationId xmlns:a16="http://schemas.microsoft.com/office/drawing/2014/main" id="{942C36E2-7428-DD48-992B-FDB7C5D62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izenplatzhalter 2">
            <a:extLst>
              <a:ext uri="{FF2B5EF4-FFF2-40B4-BE49-F238E27FC236}">
                <a16:creationId xmlns:a16="http://schemas.microsoft.com/office/drawing/2014/main" id="{4E09BA8F-4AA6-174B-B708-591FBC33F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55299" name="Foliennummernplatzhalter 3">
            <a:extLst>
              <a:ext uri="{FF2B5EF4-FFF2-40B4-BE49-F238E27FC236}">
                <a16:creationId xmlns:a16="http://schemas.microsoft.com/office/drawing/2014/main" id="{74044C7B-3DCA-B24A-9040-1DABB8AB0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Regular"/>
              </a:defRPr>
            </a:lvl1pPr>
            <a:lvl2pPr marL="745379" indent="-28668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6738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5432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4127" indent="-2293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282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151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0212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8907" indent="-2293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27953E-4DCF-174E-8CBD-1DCCD3286C33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045977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Februar 2024</a:t>
            </a:r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V1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‹Nr.›</a:t>
            </a:fld>
            <a:endParaRPr lang="de-AT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024" y="232901"/>
            <a:ext cx="987552" cy="889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546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Februar 2024</a:t>
            </a:r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V1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90515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Februar 2024</a:t>
            </a:r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V1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207409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C9DE1720-694A-9749-8FAB-C5FC67D14A12}"/>
              </a:ext>
            </a:extLst>
          </p:cNvPr>
          <p:cNvSpPr txBox="1">
            <a:spLocks/>
          </p:cNvSpPr>
          <p:nvPr userDrawn="1"/>
        </p:nvSpPr>
        <p:spPr>
          <a:xfrm>
            <a:off x="1524000" y="1320800"/>
            <a:ext cx="9144000" cy="70643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de-DE" dirty="0">
              <a:solidFill>
                <a:srgbClr val="005A9A"/>
              </a:solidFill>
              <a:latin typeface="Arial Regular"/>
            </a:endParaRPr>
          </a:p>
        </p:txBody>
      </p:sp>
      <p:sp>
        <p:nvSpPr>
          <p:cNvPr id="9" name="Untertitel 2">
            <a:extLst>
              <a:ext uri="{FF2B5EF4-FFF2-40B4-BE49-F238E27FC236}">
                <a16:creationId xmlns:a16="http://schemas.microsoft.com/office/drawing/2014/main" id="{18D7D0D3-7214-0C44-B1C2-4305FC7AFA6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2226512"/>
            <a:ext cx="9144000" cy="2822944"/>
          </a:xfrm>
        </p:spPr>
        <p:txBody>
          <a:bodyPr>
            <a:noAutofit/>
          </a:bodyPr>
          <a:lstStyle>
            <a:lvl1pPr marL="228600" indent="-228600">
              <a:tabLst>
                <a:tab pos="658813" algn="l"/>
              </a:tabLst>
              <a:defRPr sz="2800" b="0" i="0" baseline="0">
                <a:latin typeface="Arial Regular"/>
              </a:defRPr>
            </a:lvl1pPr>
          </a:lstStyle>
          <a:p>
            <a:endParaRPr lang="de-AT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95F20369-4D50-5946-B435-588985A3C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5552"/>
            <a:ext cx="10515600" cy="1325563"/>
          </a:xfrm>
        </p:spPr>
        <p:txBody>
          <a:bodyPr>
            <a:normAutofit/>
          </a:bodyPr>
          <a:lstStyle>
            <a:lvl1pPr>
              <a:defRPr sz="3600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C7BD68F8-6C4D-4F43-B45F-F86080CE7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Februar 2024</a:t>
            </a:r>
            <a:endParaRPr lang="de-DE" dirty="0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ED00E5AA-5878-5E47-926F-7680B4B96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V1</a:t>
            </a:r>
            <a:endParaRPr lang="de-DE" dirty="0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1B98E6BB-F4DA-D246-9E7B-CDF1D70F2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EB795-49C3-2A4E-A335-43D102C8D1AC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163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Februar 2024</a:t>
            </a:r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V1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192784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Februar 2024</a:t>
            </a:r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V1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28489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Februar 2024</a:t>
            </a:r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V1</a:t>
            </a:r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26813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Februar 2024</a:t>
            </a:r>
            <a:endParaRPr lang="de-AT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V1</a:t>
            </a:r>
            <a:endParaRPr lang="de-AT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80644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Februar 2024</a:t>
            </a: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V1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107179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Februar 2024</a:t>
            </a:r>
            <a:endParaRPr lang="de-AT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V1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286083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Februar 2024</a:t>
            </a:r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V1</a:t>
            </a:r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099850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Februar 2024</a:t>
            </a:r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V1</a:t>
            </a:r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810834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Februar 2024</a:t>
            </a:r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 smtClean="0"/>
              <a:t>V1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451C7-1E73-42F1-99AF-434C242D04AF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248479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e.gv.at/noe/Wohnen-Leben/Begleitetes_und_barrierefreies_Wohnen.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el 1">
            <a:extLst>
              <a:ext uri="{FF2B5EF4-FFF2-40B4-BE49-F238E27FC236}">
                <a16:creationId xmlns:a16="http://schemas.microsoft.com/office/drawing/2014/main" id="{60EF25D6-E00E-5240-8121-8569518B0D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89782" y="2139350"/>
            <a:ext cx="11783682" cy="2553420"/>
          </a:xfrm>
        </p:spPr>
        <p:txBody>
          <a:bodyPr anchor="ctr">
            <a:normAutofit fontScale="9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AT" altLang="de-DE" sz="6700" b="1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SENIOREN – Sicherheit im Alter</a:t>
            </a:r>
            <a:r>
              <a:rPr lang="de-AT" altLang="de-DE" sz="2400" b="1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altLang="de-DE" sz="2400" b="1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2400" b="1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altLang="de-DE" sz="2400" b="1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4900" b="1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Wohnen im Alter / Wohnungsförderung</a:t>
            </a:r>
            <a:endParaRPr lang="de-DE" altLang="de-DE" sz="4900" b="1" dirty="0">
              <a:solidFill>
                <a:srgbClr val="005A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September 2024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1717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3275" y="2047047"/>
            <a:ext cx="10826750" cy="3823637"/>
          </a:xfrm>
        </p:spPr>
        <p:txBody>
          <a:bodyPr>
            <a:normAutofit/>
          </a:bodyPr>
          <a:lstStyle/>
          <a:p>
            <a:pPr marL="357188" indent="-357188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u="sng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Leistungskatalog der Betreuung</a:t>
            </a:r>
            <a:r>
              <a:rPr lang="de-AT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inmal wöchentlicher persönlicher Kontakt zu Mieter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Unterstützung bei der Organisation für kleinere Reparaturarbeiten innerhalb der Wohnung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Beratung in allen pflegerelevanten Angelegenheiten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 von Aktivitäten zur Förderung des Gemeinschaftslebens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über Freizeitangebote und Angebote für Senioren</a:t>
            </a:r>
          </a:p>
        </p:txBody>
      </p:sp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275" y="388189"/>
            <a:ext cx="10629900" cy="1017917"/>
          </a:xfrm>
        </p:spPr>
        <p:txBody>
          <a:bodyPr anchor="ctr">
            <a:normAutofit/>
          </a:bodyPr>
          <a:lstStyle/>
          <a:p>
            <a:pPr algn="l"/>
            <a: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Großvolumiger Wohnbau</a:t>
            </a:r>
            <a:b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32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Zielgruppenspezifische Förderungen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10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476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3275" y="2059577"/>
            <a:ext cx="10826750" cy="3840890"/>
          </a:xfrm>
        </p:spPr>
        <p:txBody>
          <a:bodyPr>
            <a:normAutofit/>
          </a:bodyPr>
          <a:lstStyle/>
          <a:p>
            <a:pPr marL="357188" indent="-357188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u="sng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Leistungskatalog der Betreuung</a:t>
            </a:r>
            <a:r>
              <a:rPr lang="de-AT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Unterstützung bei bürokratischen Angelegenheiten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Bedarf Organisation von Krankenbesuchen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Hilfestellung bei der Organisation von Zusatzdiensten (Reinigung, etc.)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Teilnahme an religiösen Veranstaltungen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Vermittlung von Tages- Kurzzeit- und Übergangspflege</a:t>
            </a:r>
          </a:p>
        </p:txBody>
      </p:sp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275" y="388189"/>
            <a:ext cx="10629900" cy="1017917"/>
          </a:xfrm>
        </p:spPr>
        <p:txBody>
          <a:bodyPr anchor="ctr">
            <a:normAutofit/>
          </a:bodyPr>
          <a:lstStyle/>
          <a:p>
            <a:pPr algn="l"/>
            <a: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Großvolumiger Wohnbau</a:t>
            </a:r>
            <a:b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32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Zielgruppenspezifische Förderungen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11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933433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3275" y="2397309"/>
            <a:ext cx="10928650" cy="2967837"/>
          </a:xfrm>
        </p:spPr>
        <p:txBody>
          <a:bodyPr>
            <a:normAutofit/>
          </a:bodyPr>
          <a:lstStyle/>
          <a:p>
            <a:pPr marL="357188" indent="-357188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Barrierefreies Wohnen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Besserförderung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gegenüber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herkömmlicher Wohnungen </a:t>
            </a:r>
            <a:r>
              <a:rPr lang="de-DE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</a:t>
            </a: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mindestens 25%</a:t>
            </a:r>
            <a:endParaRPr lang="de-DE" altLang="de-DE" b="1" dirty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 insbesondere Menschen mit </a:t>
            </a: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Behinderung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Menschen, die </a:t>
            </a: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altersbedingt Einschränkungen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Kauf nehmen müssen, eine </a:t>
            </a: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selbstständige Lebensführung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ermöglichen</a:t>
            </a:r>
          </a:p>
        </p:txBody>
      </p:sp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275" y="388189"/>
            <a:ext cx="10629900" cy="1017917"/>
          </a:xfrm>
        </p:spPr>
        <p:txBody>
          <a:bodyPr anchor="ctr">
            <a:normAutofit/>
          </a:bodyPr>
          <a:lstStyle/>
          <a:p>
            <a:pPr algn="l"/>
            <a: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Großvolumiger Wohnbau</a:t>
            </a:r>
            <a:b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32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Zielgruppenspezifische Förderungen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12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80432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3275" y="2035484"/>
            <a:ext cx="10826750" cy="4477459"/>
          </a:xfrm>
        </p:spPr>
        <p:txBody>
          <a:bodyPr>
            <a:normAutofit/>
          </a:bodyPr>
          <a:lstStyle/>
          <a:p>
            <a:pPr marL="357188" indent="-357188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u="sng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Voraussetzungen für Förderung „Barrierefreies Wohnen“</a:t>
            </a:r>
            <a:r>
              <a:rPr lang="de-AT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Barrierefreie Ausführung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Gebäudes, d.h. der Zugang ins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Gebäude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in die Wohnung muss barrierefrei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sein.</a:t>
            </a:r>
            <a:b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barrierefreie Bewegen in der Wohnung inkl. Sanitärbereich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gewährleisten.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Aufzug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Notrufsystem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(nachrüstbar innerhalb 24 Stunden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Wohnungsgröße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sollte </a:t>
            </a:r>
            <a:r>
              <a:rPr lang="de-DE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 m² bis 65 m²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betragen</a:t>
            </a:r>
          </a:p>
        </p:txBody>
      </p:sp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275" y="388189"/>
            <a:ext cx="10629900" cy="1017917"/>
          </a:xfrm>
        </p:spPr>
        <p:txBody>
          <a:bodyPr anchor="ctr">
            <a:normAutofit/>
          </a:bodyPr>
          <a:lstStyle/>
          <a:p>
            <a:pPr algn="l"/>
            <a: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Großvolumiger Wohnbau</a:t>
            </a:r>
            <a:b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32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Zielgruppenspezifische Förderungen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13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568097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3275" y="2224781"/>
            <a:ext cx="10826750" cy="3312893"/>
          </a:xfrm>
        </p:spPr>
        <p:txBody>
          <a:bodyPr>
            <a:normAutofit/>
          </a:bodyPr>
          <a:lstStyle/>
          <a:p>
            <a:pPr marL="357188" indent="-357188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u="sng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Voraussetzungen für Förderung „Barrierefreies Wohnen“</a:t>
            </a:r>
            <a:r>
              <a:rPr lang="de-AT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Geeignete </a:t>
            </a: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Infrastruktur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Gemeindeamt, behördliche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Einrichtungen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Nahversorgung und Möglichkeiten zur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Freizeitgestaltung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sind ausreichend vorhanden und gut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erreichbar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Vergabe darf nur in </a:t>
            </a:r>
            <a:r>
              <a:rPr lang="de-DE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Miete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erfolgen</a:t>
            </a:r>
          </a:p>
          <a:p>
            <a:pPr marL="457200" lvl="1" indent="0">
              <a:spcBef>
                <a:spcPts val="1200"/>
              </a:spcBef>
              <a:spcAft>
                <a:spcPts val="600"/>
              </a:spcAft>
              <a:buNone/>
              <a:defRPr/>
            </a:pPr>
            <a:endParaRPr lang="de-DE" altLang="de-DE" dirty="0" smtClean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275" y="388189"/>
            <a:ext cx="10629900" cy="1017917"/>
          </a:xfrm>
        </p:spPr>
        <p:txBody>
          <a:bodyPr anchor="ctr">
            <a:normAutofit/>
          </a:bodyPr>
          <a:lstStyle/>
          <a:p>
            <a:pPr algn="l"/>
            <a: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Großvolumiger Wohnbau</a:t>
            </a:r>
            <a:b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32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Zielgruppenspezifische Förderungen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14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526183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3275" y="2224781"/>
            <a:ext cx="10826750" cy="3312893"/>
          </a:xfrm>
        </p:spPr>
        <p:txBody>
          <a:bodyPr>
            <a:normAutofit/>
          </a:bodyPr>
          <a:lstStyle/>
          <a:p>
            <a:pPr marL="357188" indent="-357188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u="sng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Wesentlicher Unterschied zwischen „Barrierefreies </a:t>
            </a:r>
            <a:r>
              <a:rPr lang="de-AT" altLang="de-DE" sz="2600" u="sng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Wohnen“ und </a:t>
            </a:r>
            <a:r>
              <a:rPr lang="de-AT" altLang="de-DE" sz="2600" u="sng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„Begleitetes Wohnen</a:t>
            </a:r>
            <a:r>
              <a:rPr lang="de-AT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Kein Gemeinschaftsraum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Keine Betreuungsorganisation</a:t>
            </a:r>
          </a:p>
          <a:p>
            <a:pPr marL="457200" lvl="1" indent="0">
              <a:spcBef>
                <a:spcPts val="1200"/>
              </a:spcBef>
              <a:spcAft>
                <a:spcPts val="600"/>
              </a:spcAft>
              <a:buNone/>
              <a:defRPr/>
            </a:pPr>
            <a:endParaRPr lang="de-DE" altLang="de-DE" dirty="0" smtClean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275" y="388189"/>
            <a:ext cx="10629900" cy="1017917"/>
          </a:xfrm>
        </p:spPr>
        <p:txBody>
          <a:bodyPr anchor="ctr">
            <a:normAutofit/>
          </a:bodyPr>
          <a:lstStyle/>
          <a:p>
            <a:pPr algn="l"/>
            <a: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Großvolumiger Wohnbau</a:t>
            </a:r>
            <a:b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32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Zielgruppenspezifische Förderungen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15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80647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275" y="388189"/>
            <a:ext cx="10629900" cy="1017917"/>
          </a:xfrm>
        </p:spPr>
        <p:txBody>
          <a:bodyPr anchor="ctr">
            <a:normAutofit/>
          </a:bodyPr>
          <a:lstStyle/>
          <a:p>
            <a:pPr algn="l"/>
            <a: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Großvolumiger Wohnbau</a:t>
            </a:r>
            <a:b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32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Zielgruppenspezifische </a:t>
            </a:r>
            <a:r>
              <a:rPr lang="de-AT" altLang="de-DE" sz="32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Förderungen in Zahlen</a:t>
            </a:r>
            <a:endParaRPr lang="de-AT" altLang="de-DE" sz="32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16</a:t>
            </a:fld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803275" y="2002914"/>
            <a:ext cx="9760431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Seit der Einführung im Jahr 2007 wurden Projekte mit mehr als 5.100 </a:t>
            </a:r>
            <a:r>
              <a:rPr lang="de-DE" sz="2600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Wohneinheiten </a:t>
            </a:r>
            <a:r>
              <a:rPr 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gefördert</a:t>
            </a:r>
            <a:endParaRPr lang="de-DE" sz="2600" b="1" dirty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mehr als 200 niederösterreichischen Gemeinden wurden diese Projekte umgesetzt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Verteilt auf alle Bezirke des Landes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Eine Übersicht aller Projekte ist auf der Homepage </a:t>
            </a:r>
            <a:r>
              <a:rPr lang="de-DE" sz="2600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Landes NÖ verfügbar</a:t>
            </a:r>
            <a:r>
              <a:rPr lang="de-DE" sz="2600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600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</a:t>
            </a:r>
            <a:r>
              <a:rPr lang="de-DE" sz="20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www.noe.gv.at/noe/Wohnen-Leben/Begleitetes_und_barrierefreies_Wohnen.html</a:t>
            </a:r>
            <a:endParaRPr lang="de-DE" sz="2600" b="1" dirty="0" smtClean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570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el 1">
            <a:extLst>
              <a:ext uri="{FF2B5EF4-FFF2-40B4-BE49-F238E27FC236}">
                <a16:creationId xmlns:a16="http://schemas.microsoft.com/office/drawing/2014/main" id="{60EF25D6-E00E-5240-8121-8569518B0D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27651" y="1994617"/>
            <a:ext cx="11093569" cy="2758537"/>
          </a:xfrm>
        </p:spPr>
        <p:txBody>
          <a:bodyPr anchor="ctr">
            <a:normAutofit/>
          </a:bodyPr>
          <a:lstStyle/>
          <a:p>
            <a:r>
              <a:rPr lang="de-AT" altLang="de-DE" sz="4800" b="1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Maßnahmen für besondere Wohnbedürfnisse</a:t>
            </a:r>
            <a:br>
              <a:rPr lang="de-AT" altLang="de-DE" sz="4800" b="1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2000" b="1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altLang="de-DE" sz="2000" b="1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4800" b="1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de-AT" altLang="de-DE" sz="4800" b="1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ehindertengerechte </a:t>
            </a:r>
            <a:r>
              <a:rPr lang="de-AT" altLang="de-DE" sz="4800" b="1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Maßnahmen</a:t>
            </a:r>
            <a:endParaRPr lang="de-DE" altLang="de-DE" sz="4800" b="1" dirty="0">
              <a:solidFill>
                <a:srgbClr val="005A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17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2646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3275" y="2026374"/>
            <a:ext cx="10826750" cy="4695101"/>
          </a:xfrm>
        </p:spPr>
        <p:txBody>
          <a:bodyPr>
            <a:normAutofit fontScale="92500" lnSpcReduction="10000"/>
          </a:bodyPr>
          <a:lstStyle/>
          <a:p>
            <a:pPr marL="357188" indent="-357188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DE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Maßnahmen, die den Wohnbedürfnissen von Menschen mit Behinderung bzw. pflegebedürftigen Menschen gerecht werden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können –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abhängig von Art und Ausmaß der jeweiligen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Behinderung –  gefördert werden, wie</a:t>
            </a:r>
            <a:endParaRPr lang="de-DE" altLang="de-DE" dirty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sz="2600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Auffahrtsrampen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sz="2600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Behindertenaufzüge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sz="2600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Treppenlifte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sz="2600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Behindertengerechte Sanitärräume (Bad, WC)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sz="2600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Verbreiterung von Türöffnungen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sz="2600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Einbau von Tür-, Torsprech- und Videoanlagen etc</a:t>
            </a:r>
            <a:r>
              <a:rPr lang="de-DE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altLang="de-DE" sz="2600" dirty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275" y="388189"/>
            <a:ext cx="10629900" cy="1017917"/>
          </a:xfrm>
        </p:spPr>
        <p:txBody>
          <a:bodyPr anchor="ctr">
            <a:normAutofit/>
          </a:bodyPr>
          <a:lstStyle/>
          <a:p>
            <a:pPr algn="l"/>
            <a:r>
              <a:rPr 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Maßnahmen für besondere Wohnbedürfnisse</a:t>
            </a:r>
            <a: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32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Behindertengerechte</a:t>
            </a:r>
            <a:r>
              <a:rPr lang="de-AT" altLang="de-DE" sz="32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Maßnahmen</a:t>
            </a:r>
            <a:endParaRPr lang="de-AT" altLang="de-DE" sz="32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18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474325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3275" y="2690366"/>
            <a:ext cx="10826750" cy="2192185"/>
          </a:xfrm>
        </p:spPr>
        <p:txBody>
          <a:bodyPr>
            <a:normAutofit/>
          </a:bodyPr>
          <a:lstStyle/>
          <a:p>
            <a:pPr marL="357188" indent="-357188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DE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 </a:t>
            </a:r>
            <a:r>
              <a:rPr lang="de-DE" altLang="de-DE" sz="2600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entsprechender Nachweis </a:t>
            </a:r>
            <a:r>
              <a:rPr lang="de-DE" altLang="de-DE" sz="2600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 </a:t>
            </a:r>
            <a:r>
              <a:rPr lang="de-DE" altLang="de-DE" sz="2600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 und Ausmaß </a:t>
            </a:r>
            <a:r>
              <a:rPr lang="de-DE" altLang="de-DE" sz="2600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  <a:r>
              <a:rPr lang="de-DE" altLang="de-DE" sz="2600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Behinderung</a:t>
            </a:r>
            <a:r>
              <a:rPr lang="de-DE" altLang="de-DE" sz="2600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bzw. der </a:t>
            </a:r>
            <a:r>
              <a:rPr lang="de-DE" altLang="de-DE" sz="2600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Pflegebedürftigkeit</a:t>
            </a:r>
            <a:r>
              <a:rPr lang="de-DE" altLang="de-DE" sz="2600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ist </a:t>
            </a:r>
            <a:r>
              <a:rPr lang="de-DE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vorzulegen</a:t>
            </a:r>
            <a:endParaRPr lang="de-DE" altLang="de-DE" sz="2600" dirty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357188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DE" altLang="de-DE" sz="2600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Diese Maßnahmen werden über einen </a:t>
            </a:r>
            <a:r>
              <a:rPr lang="de-DE" altLang="de-DE" sz="2600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Annuitätenzuschuss</a:t>
            </a:r>
            <a:r>
              <a:rPr lang="de-DE" altLang="de-DE" sz="2600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zur </a:t>
            </a:r>
            <a:r>
              <a:rPr lang="de-DE" altLang="de-DE" sz="2600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Unterstützung der Rückzahlung </a:t>
            </a:r>
            <a:r>
              <a:rPr lang="de-DE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eines </a:t>
            </a:r>
            <a:r>
              <a:rPr lang="de-DE" altLang="de-DE" sz="2600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Bankdarlehens </a:t>
            </a:r>
            <a:r>
              <a:rPr lang="de-DE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gefördert</a:t>
            </a:r>
            <a:endParaRPr lang="de-DE" altLang="de-DE" sz="2600" dirty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275" y="388189"/>
            <a:ext cx="10629900" cy="1017917"/>
          </a:xfrm>
        </p:spPr>
        <p:txBody>
          <a:bodyPr anchor="ctr">
            <a:normAutofit/>
          </a:bodyPr>
          <a:lstStyle/>
          <a:p>
            <a:pPr algn="l"/>
            <a:r>
              <a:rPr 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Maßnahmen für besondere Wohnbedürfnisse</a:t>
            </a:r>
            <a: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32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Behindertengerechte</a:t>
            </a:r>
            <a:r>
              <a:rPr lang="de-AT" altLang="de-DE" sz="32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Maßnahmen</a:t>
            </a:r>
            <a:endParaRPr lang="de-AT" altLang="de-DE" sz="32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19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9758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3275" y="2079624"/>
            <a:ext cx="10579318" cy="3967493"/>
          </a:xfrm>
        </p:spPr>
        <p:txBody>
          <a:bodyPr>
            <a:normAutofit/>
          </a:bodyPr>
          <a:lstStyle/>
          <a:p>
            <a:pPr marL="357188" indent="-357188" eaLnBrk="1" hangingPunct="1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NÖ Wohnbauförderung – Allgemeine Rahmenbedingen</a:t>
            </a:r>
          </a:p>
          <a:p>
            <a:pPr marL="357188" indent="-357188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Großvolumiger Wohnbau – </a:t>
            </a:r>
            <a:r>
              <a:rPr lang="de-AT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Zielgruppenspezifische </a:t>
            </a:r>
            <a:r>
              <a:rPr lang="de-AT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Förderungen</a:t>
            </a:r>
          </a:p>
          <a:p>
            <a:pPr marL="357188" indent="-357188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DE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Maßnahmen für besondere </a:t>
            </a: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Wohnbedürfnisse</a:t>
            </a:r>
            <a:b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(behindertengerechte </a:t>
            </a:r>
            <a:r>
              <a:rPr lang="de-DE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Maßnahmen</a:t>
            </a: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57188" indent="-357188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Subjektförderung </a:t>
            </a:r>
            <a:r>
              <a:rPr lang="de-AT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(Wohnzuschuss / Wohnbeihilfe</a:t>
            </a:r>
            <a:r>
              <a:rPr lang="de-AT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57188" indent="-357188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Allgemeine Auskunft und </a:t>
            </a:r>
            <a:r>
              <a:rPr lang="de-AT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Informationen</a:t>
            </a:r>
            <a:endParaRPr lang="de-AT" altLang="de-DE" b="1" dirty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2693" y="381000"/>
            <a:ext cx="10629900" cy="774994"/>
          </a:xfrm>
        </p:spPr>
        <p:txBody>
          <a:bodyPr anchor="ctr">
            <a:normAutofit/>
          </a:bodyPr>
          <a:lstStyle/>
          <a:p>
            <a:pPr algn="l" eaLnBrk="1" hangingPunct="1"/>
            <a: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2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8648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el 1">
            <a:extLst>
              <a:ext uri="{FF2B5EF4-FFF2-40B4-BE49-F238E27FC236}">
                <a16:creationId xmlns:a16="http://schemas.microsoft.com/office/drawing/2014/main" id="{60EF25D6-E00E-5240-8121-8569518B0D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2184400"/>
            <a:ext cx="9144000" cy="2124075"/>
          </a:xfrm>
        </p:spPr>
        <p:txBody>
          <a:bodyPr anchor="ctr">
            <a:normAutofit/>
          </a:bodyPr>
          <a:lstStyle/>
          <a:p>
            <a:pPr algn="ctr" eaLnBrk="1" hangingPunct="1"/>
            <a:r>
              <a:rPr lang="de-AT" altLang="de-DE" sz="4800" b="1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Subjektförderung</a:t>
            </a:r>
            <a:endParaRPr lang="de-DE" altLang="de-DE" sz="4800" b="1" dirty="0">
              <a:solidFill>
                <a:srgbClr val="005A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20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13493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3275" y="1747484"/>
            <a:ext cx="10984534" cy="4973991"/>
          </a:xfrm>
        </p:spPr>
        <p:txBody>
          <a:bodyPr>
            <a:normAutofit/>
          </a:bodyPr>
          <a:lstStyle/>
          <a:p>
            <a:pPr marL="357188" lvl="1" indent="-357188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DE" altLang="de-DE" sz="2600" u="sng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Allgemein</a:t>
            </a:r>
            <a:r>
              <a:rPr lang="de-DE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AT" altLang="de-DE" sz="2600" dirty="0" smtClean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de-AT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Zur </a:t>
            </a:r>
            <a:r>
              <a:rPr lang="de-AT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Verringerung </a:t>
            </a:r>
            <a:r>
              <a:rPr lang="de-AT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  <a:r>
              <a:rPr lang="de-AT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Belastung im Wohnungsaufwand</a:t>
            </a:r>
            <a:r>
              <a:rPr lang="de-AT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(Annuitäten rückzahlbarer Förderungsleistungen)</a:t>
            </a:r>
          </a:p>
          <a:p>
            <a:pPr lvl="1">
              <a:spcBef>
                <a:spcPts val="600"/>
              </a:spcBef>
              <a:spcAft>
                <a:spcPts val="2400"/>
              </a:spcAft>
              <a:defRPr/>
            </a:pPr>
            <a:r>
              <a:rPr lang="de-AT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 </a:t>
            </a:r>
            <a:r>
              <a:rPr lang="de-AT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Kombination mit </a:t>
            </a:r>
            <a:r>
              <a:rPr lang="de-AT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geförderten Objekten </a:t>
            </a:r>
            <a:r>
              <a:rPr lang="de-AT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(Neubau bzw. Sanierung</a:t>
            </a:r>
            <a:r>
              <a:rPr lang="de-AT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57188" indent="-357188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u="sng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Voraussetzung</a:t>
            </a:r>
            <a:r>
              <a:rPr lang="de-AT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AT" altLang="de-DE" sz="2600" u="sng" dirty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de-AT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Hauptwohnsitz</a:t>
            </a:r>
            <a:r>
              <a:rPr lang="de-AT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geförderter Wohnung und </a:t>
            </a:r>
            <a:r>
              <a:rPr lang="de-AT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Jahre Wohnsitz in Österreich</a:t>
            </a:r>
            <a:endParaRPr lang="de-AT" altLang="de-DE" dirty="0" smtClean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Jährlich</a:t>
            </a:r>
            <a:r>
              <a:rPr lang="de-DE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zu beantragen, </a:t>
            </a:r>
            <a:r>
              <a:rPr lang="de-DE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Ansuchen selbstständig oder über Hausverwaltung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de-DE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Österreicher </a:t>
            </a:r>
            <a:r>
              <a:rPr lang="de-DE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</a:t>
            </a:r>
            <a:r>
              <a:rPr lang="de-DE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Gleichgestellte</a:t>
            </a:r>
            <a:endParaRPr lang="de-DE" dirty="0">
              <a:solidFill>
                <a:srgbClr val="005A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endParaRPr lang="de-AT" altLang="de-DE" b="1" dirty="0" smtClean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275" y="371060"/>
            <a:ext cx="10629900" cy="774994"/>
          </a:xfrm>
        </p:spPr>
        <p:txBody>
          <a:bodyPr anchor="ctr">
            <a:normAutofit/>
          </a:bodyPr>
          <a:lstStyle/>
          <a:p>
            <a:pPr algn="l" eaLnBrk="1" hangingPunct="1"/>
            <a: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Subjektförderung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21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35155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4293" y="2068690"/>
            <a:ext cx="10826750" cy="3236556"/>
          </a:xfrm>
        </p:spPr>
        <p:txBody>
          <a:bodyPr/>
          <a:lstStyle/>
          <a:p>
            <a:pPr marL="357188" indent="-357188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Berechnungsfaktoren</a:t>
            </a:r>
            <a:r>
              <a:rPr lang="de-AT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sind Einkommen, Wohnungsgröße und Anzahl der Bewohner</a:t>
            </a:r>
          </a:p>
          <a:p>
            <a:pPr marL="357188" indent="-357188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DE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Einkommensgrenzen</a:t>
            </a:r>
            <a:r>
              <a:rPr lang="de-DE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werden </a:t>
            </a:r>
            <a:r>
              <a:rPr lang="de-DE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laufend angepasst, </a:t>
            </a:r>
            <a:r>
              <a:rPr lang="de-DE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wodurch sich die Förderleistung des Landes stark erhöht hat</a:t>
            </a:r>
          </a:p>
          <a:p>
            <a:pPr marL="357188" lvl="0" indent="-357188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de-AT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de-AT" altLang="de-DE" sz="2600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Jahr </a:t>
            </a:r>
            <a:r>
              <a:rPr lang="de-AT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wurden </a:t>
            </a:r>
            <a:r>
              <a:rPr lang="de-AT" altLang="de-DE" sz="2600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ca. </a:t>
            </a:r>
            <a:r>
              <a:rPr lang="de-AT" altLang="de-DE" sz="2600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15.560 </a:t>
            </a:r>
            <a:r>
              <a:rPr lang="de-AT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Ansuchen </a:t>
            </a:r>
            <a:r>
              <a:rPr lang="de-AT" altLang="de-DE" sz="2600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 einer Fördersumme in Höhe von </a:t>
            </a:r>
            <a:r>
              <a:rPr lang="de-AT" altLang="de-DE" sz="2600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€ 38,6 Mio</a:t>
            </a:r>
            <a:r>
              <a:rPr lang="de-AT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AT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bewilligt</a:t>
            </a:r>
            <a:endParaRPr lang="de-AT" altLang="de-DE" sz="2600" dirty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275" y="389626"/>
            <a:ext cx="10629900" cy="774994"/>
          </a:xfrm>
        </p:spPr>
        <p:txBody>
          <a:bodyPr anchor="ctr">
            <a:normAutofit/>
          </a:bodyPr>
          <a:lstStyle/>
          <a:p>
            <a:pPr algn="l" eaLnBrk="1" hangingPunct="1"/>
            <a: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Subjektförderung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22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58186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3275" y="2078669"/>
            <a:ext cx="10826750" cy="4277681"/>
          </a:xfrm>
        </p:spPr>
        <p:txBody>
          <a:bodyPr>
            <a:normAutofit lnSpcReduction="10000"/>
          </a:bodyPr>
          <a:lstStyle/>
          <a:p>
            <a:pPr marL="357188" indent="-357188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Homepage</a:t>
            </a:r>
          </a:p>
          <a:p>
            <a:pPr marL="357188" indent="-357188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Wohnbauhotline</a:t>
            </a:r>
            <a:endParaRPr lang="de-DE" altLang="de-DE" dirty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357188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endParaRPr lang="de-AT" altLang="de-DE" dirty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lvl="0" indent="-357188">
              <a:lnSpc>
                <a:spcPct val="110000"/>
              </a:lnSpc>
              <a:spcBef>
                <a:spcPts val="1200"/>
              </a:spcBef>
              <a:spcAft>
                <a:spcPts val="30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NÖ Wohnservice</a:t>
            </a:r>
            <a:endParaRPr lang="de-AT" altLang="de-DE" b="1" dirty="0" smtClean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357188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 detailliertere Informationen stehen Ihnen unsere Mitarbeiterinnen und Mitarbeiter der Wohnbauhotline</a:t>
            </a:r>
            <a:br>
              <a:rPr lang="de-AT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 </a:t>
            </a:r>
            <a:r>
              <a:rPr lang="de-AT" altLang="de-DE" sz="2600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02742 / 22133 </a:t>
            </a:r>
            <a:r>
              <a:rPr lang="de-AT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sehr gerne zur Verfügung</a:t>
            </a:r>
            <a:endParaRPr lang="de-AT" altLang="de-DE" sz="2600" dirty="0" smtClean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275" y="389626"/>
            <a:ext cx="10629900" cy="774994"/>
          </a:xfrm>
        </p:spPr>
        <p:txBody>
          <a:bodyPr anchor="ctr">
            <a:normAutofit/>
          </a:bodyPr>
          <a:lstStyle/>
          <a:p>
            <a:pPr algn="l" eaLnBrk="1" hangingPunct="1"/>
            <a:r>
              <a:rPr lang="de-DE" altLang="de-DE" sz="32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Allgemeine Auskunft und Informationen</a:t>
            </a:r>
            <a:endParaRPr lang="de-AT" altLang="de-DE" sz="32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23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56671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el 1">
            <a:extLst>
              <a:ext uri="{FF2B5EF4-FFF2-40B4-BE49-F238E27FC236}">
                <a16:creationId xmlns:a16="http://schemas.microsoft.com/office/drawing/2014/main" id="{60EF25D6-E00E-5240-8121-8569518B0D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29108" y="2184400"/>
            <a:ext cx="9267645" cy="2124075"/>
          </a:xfrm>
        </p:spPr>
        <p:txBody>
          <a:bodyPr anchor="ctr">
            <a:normAutofit/>
          </a:bodyPr>
          <a:lstStyle/>
          <a:p>
            <a:pPr algn="ctr" eaLnBrk="1" hangingPunct="1"/>
            <a:r>
              <a:rPr lang="de-DE" altLang="de-DE" sz="4800" b="1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Danke für Ihre Aufmerksamkeit</a:t>
            </a:r>
            <a:endParaRPr lang="de-DE" altLang="de-DE" sz="4800" b="1" dirty="0">
              <a:solidFill>
                <a:srgbClr val="005A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24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91556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el 1">
            <a:extLst>
              <a:ext uri="{FF2B5EF4-FFF2-40B4-BE49-F238E27FC236}">
                <a16:creationId xmlns:a16="http://schemas.microsoft.com/office/drawing/2014/main" id="{60EF25D6-E00E-5240-8121-8569518B0D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06415" y="2003245"/>
            <a:ext cx="10179170" cy="2646392"/>
          </a:xfrm>
        </p:spPr>
        <p:txBody>
          <a:bodyPr anchor="ctr">
            <a:normAutofit/>
          </a:bodyPr>
          <a:lstStyle/>
          <a:p>
            <a:pPr algn="ctr" eaLnBrk="1" hangingPunct="1">
              <a:lnSpc>
                <a:spcPct val="100000"/>
              </a:lnSpc>
              <a:spcAft>
                <a:spcPts val="1800"/>
              </a:spcAft>
            </a:pPr>
            <a:r>
              <a:rPr lang="de-AT" altLang="de-DE" sz="4800" b="1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NÖ Wohnbauförderung</a:t>
            </a:r>
            <a:br>
              <a:rPr lang="de-AT" altLang="de-DE" sz="4800" b="1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4800" b="1" dirty="0" smtClean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Allgemeine Rahmenbedingungen</a:t>
            </a:r>
            <a:endParaRPr lang="de-DE" altLang="de-DE" sz="4800" b="1" dirty="0">
              <a:solidFill>
                <a:srgbClr val="005A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3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0359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3275" y="2079625"/>
            <a:ext cx="10826750" cy="3889854"/>
          </a:xfrm>
        </p:spPr>
        <p:txBody>
          <a:bodyPr>
            <a:normAutofit/>
          </a:bodyPr>
          <a:lstStyle/>
          <a:p>
            <a:pPr marL="361950" indent="-3619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Inflation</a:t>
            </a:r>
          </a:p>
          <a:p>
            <a:pPr marL="361950" indent="-3619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Grundstückspreise</a:t>
            </a:r>
            <a:endParaRPr lang="de-AT" altLang="de-DE" sz="2600" b="1" dirty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1950" indent="-3619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Baumaterialkosten</a:t>
            </a:r>
          </a:p>
          <a:p>
            <a:pPr marL="361950" indent="-3619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Lohnkosten</a:t>
            </a:r>
          </a:p>
          <a:p>
            <a:pPr marL="361950" indent="-3619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Kreditzinsen</a:t>
            </a:r>
          </a:p>
          <a:p>
            <a:pPr marL="361950" indent="-3619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Anforderungen an den Klimawandel</a:t>
            </a:r>
            <a:endParaRPr lang="de-AT" altLang="de-DE" sz="2600" b="1" dirty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275" y="389625"/>
            <a:ext cx="10629900" cy="999227"/>
          </a:xfrm>
        </p:spPr>
        <p:txBody>
          <a:bodyPr anchor="ctr">
            <a:normAutofit/>
          </a:bodyPr>
          <a:lstStyle/>
          <a:p>
            <a:pPr algn="l" eaLnBrk="1" hangingPunct="1"/>
            <a:r>
              <a:rPr lang="de-AT" altLang="de-DE" sz="32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Allgemeine Rahmenbedingungen</a:t>
            </a:r>
            <a:br>
              <a:rPr lang="de-AT" altLang="de-DE" sz="32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32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Faktoren für steigende Wohnkosten</a:t>
            </a:r>
            <a:endParaRPr lang="de-AT" altLang="de-DE" sz="32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4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987326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3275" y="2257972"/>
            <a:ext cx="10826750" cy="2615953"/>
          </a:xfrm>
        </p:spPr>
        <p:txBody>
          <a:bodyPr>
            <a:normAutofit/>
          </a:bodyPr>
          <a:lstStyle/>
          <a:p>
            <a:pPr marL="361950" indent="-3619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Anpassung und Evaluierung der bestehenden Fördermodelle i</a:t>
            </a:r>
            <a:r>
              <a:rPr lang="de-DE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Form einer</a:t>
            </a:r>
            <a:endParaRPr lang="de-AT" altLang="de-DE" sz="2600" b="1" dirty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de-AT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Ziel- und bedarfsgerichtete Förderung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de-AT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Planungssicherheit für die Bauträger in den Standortgemeinden</a:t>
            </a:r>
          </a:p>
          <a:p>
            <a:pPr lvl="1">
              <a:spcBef>
                <a:spcPts val="600"/>
              </a:spcBef>
              <a:spcAft>
                <a:spcPts val="1800"/>
              </a:spcAft>
              <a:defRPr/>
            </a:pPr>
            <a:r>
              <a:rPr lang="de-AT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Finanzierungssicherheit</a:t>
            </a:r>
            <a:endParaRPr lang="de-AT" altLang="de-DE" dirty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5</a:t>
            </a:fld>
            <a:endParaRPr lang="de-AT" dirty="0"/>
          </a:p>
        </p:txBody>
      </p:sp>
      <p:sp>
        <p:nvSpPr>
          <p:cNvPr id="6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 txBox="1">
            <a:spLocks noChangeArrowheads="1"/>
          </p:cNvSpPr>
          <p:nvPr/>
        </p:nvSpPr>
        <p:spPr>
          <a:xfrm>
            <a:off x="803275" y="389626"/>
            <a:ext cx="106299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AT" altLang="de-DE" sz="32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Allgemeine Rahmenbedingungen</a:t>
            </a:r>
            <a:br>
              <a:rPr lang="de-AT" altLang="de-DE" sz="32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32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Maßnahmen für künftiges leistbares Wohnen</a:t>
            </a:r>
            <a:endParaRPr lang="de-AT" altLang="de-DE" sz="32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744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el 1">
            <a:extLst>
              <a:ext uri="{FF2B5EF4-FFF2-40B4-BE49-F238E27FC236}">
                <a16:creationId xmlns:a16="http://schemas.microsoft.com/office/drawing/2014/main" id="{60EF25D6-E00E-5240-8121-8569518B0D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6277" y="2287916"/>
            <a:ext cx="11093569" cy="2124075"/>
          </a:xfrm>
        </p:spPr>
        <p:txBody>
          <a:bodyPr anchor="ctr">
            <a:normAutofit/>
          </a:bodyPr>
          <a:lstStyle/>
          <a:p>
            <a:r>
              <a:rPr lang="de-AT" altLang="de-DE" sz="4800" b="1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Großvolumiger Wohnbau</a:t>
            </a:r>
            <a:br>
              <a:rPr lang="de-AT" altLang="de-DE" sz="4800" b="1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4800" b="1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Zielgruppenspezifische Förderungen</a:t>
            </a:r>
            <a:endParaRPr lang="de-DE" altLang="de-DE" sz="4800" b="1" dirty="0">
              <a:solidFill>
                <a:srgbClr val="005A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6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12107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3275" y="2216639"/>
            <a:ext cx="10954529" cy="3623444"/>
          </a:xfrm>
        </p:spPr>
        <p:txBody>
          <a:bodyPr>
            <a:normAutofit/>
          </a:bodyPr>
          <a:lstStyle/>
          <a:p>
            <a:pPr marL="357188" indent="-357188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Begleitetes Wohnen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Besserförderung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gegenüber herkömmlicher Wohnungen </a:t>
            </a: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     mindestens 40%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 insbesondere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Menschen mit </a:t>
            </a:r>
            <a:r>
              <a:rPr lang="de-DE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Behinderung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Menschen, die </a:t>
            </a:r>
            <a:r>
              <a:rPr lang="de-DE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altersbedingt Einschränkungen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Kauf nehmen müssen, eine </a:t>
            </a: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selbstständige </a:t>
            </a:r>
            <a:r>
              <a:rPr lang="de-DE" altLang="de-DE" b="1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Lebensführung </a:t>
            </a:r>
            <a:r>
              <a:rPr lang="de-DE" altLang="de-DE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ermöglichen</a:t>
            </a:r>
            <a:endParaRPr lang="de-DE" altLang="de-DE" dirty="0" smtClean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Vermittlung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von </a:t>
            </a: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Betreuungsleistungen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nach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individuellem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Bedarf</a:t>
            </a:r>
            <a:endParaRPr lang="de-DE" altLang="de-DE" dirty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275" y="388189"/>
            <a:ext cx="10629900" cy="1017917"/>
          </a:xfrm>
        </p:spPr>
        <p:txBody>
          <a:bodyPr anchor="ctr">
            <a:normAutofit/>
          </a:bodyPr>
          <a:lstStyle/>
          <a:p>
            <a:pPr algn="l"/>
            <a: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Großvolumiger </a:t>
            </a:r>
            <a:r>
              <a:rPr lang="de-AT" altLang="de-DE" sz="32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Wohnbau</a:t>
            </a:r>
            <a: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32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Zielgruppenspezifische </a:t>
            </a:r>
            <a:r>
              <a:rPr lang="de-AT" altLang="de-DE" sz="32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Förderungen</a:t>
            </a:r>
            <a:endParaRPr lang="de-AT" altLang="de-DE" sz="32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7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00565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3275" y="2035484"/>
            <a:ext cx="10826750" cy="4477459"/>
          </a:xfrm>
        </p:spPr>
        <p:txBody>
          <a:bodyPr>
            <a:normAutofit/>
          </a:bodyPr>
          <a:lstStyle/>
          <a:p>
            <a:pPr marL="357188" indent="-357188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u="sng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Voraussetzungen für Förderung „Begleitetes Wohnen“</a:t>
            </a:r>
            <a:r>
              <a:rPr lang="de-AT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Barrierefreie Ausführung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Gebäudes, d.h. der Zugang ins Gebäude und in die Wohnung muss barrierefrei sein.</a:t>
            </a:r>
            <a:b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barrierefreie Bewegen in der Wohnung inkl. Sanitärbereich ist zu gewährleisten.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Aufzug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Aufenthalts-/Gemeinschaftsraum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inklusive barrierefreiem WC für die Bewohner (z.B. Lese-, Internet- und Fernsehraum);</a:t>
            </a:r>
            <a:b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Mindestgröße: 2,5 m² / Wohneinheit, mindestens jedoch 20 m²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Notrufsystem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(nachrüstbar innerhalb 24 Stunden)</a:t>
            </a:r>
          </a:p>
        </p:txBody>
      </p:sp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275" y="388189"/>
            <a:ext cx="10629900" cy="1017917"/>
          </a:xfrm>
        </p:spPr>
        <p:txBody>
          <a:bodyPr anchor="ctr">
            <a:normAutofit/>
          </a:bodyPr>
          <a:lstStyle/>
          <a:p>
            <a:pPr algn="l"/>
            <a: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Großvolumiger Wohnbau</a:t>
            </a:r>
            <a:b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32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Zielgruppenspezifische Förderungen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8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854025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Untertitel 1">
            <a:extLst>
              <a:ext uri="{FF2B5EF4-FFF2-40B4-BE49-F238E27FC236}">
                <a16:creationId xmlns:a16="http://schemas.microsoft.com/office/drawing/2014/main" id="{9029BDF8-85D8-5645-9DDF-3592EAFE3A5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03275" y="2061453"/>
            <a:ext cx="10826750" cy="4477459"/>
          </a:xfrm>
        </p:spPr>
        <p:txBody>
          <a:bodyPr>
            <a:normAutofit/>
          </a:bodyPr>
          <a:lstStyle/>
          <a:p>
            <a:pPr marL="357188" indent="-357188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de-AT" altLang="de-DE" sz="2600" u="sng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Voraussetzungen für Förderung „Begleitetes Wohnen“</a:t>
            </a:r>
            <a:r>
              <a:rPr lang="de-AT" altLang="de-DE" sz="2600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Wohnungsgröße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sollte </a:t>
            </a: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 m² bis 65 m²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betragen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Geeignete Infrastruktur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beispielsweise Nahversorgung,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Möglichkeiten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zur Freizeitgestaltung, öffentlicher Verkehr und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behördliche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Einrichtungen sind ausreichend vorhanden und gut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erreichbar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Vergabe darf nur in </a:t>
            </a:r>
            <a:r>
              <a:rPr lang="de-DE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Miete</a:t>
            </a:r>
            <a:r>
              <a:rPr lang="de-DE" altLang="de-DE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erfolgen</a:t>
            </a:r>
          </a:p>
          <a:p>
            <a:pPr marL="714375" lvl="1" indent="-257175">
              <a:spcBef>
                <a:spcPts val="1200"/>
              </a:spcBef>
              <a:spcAft>
                <a:spcPts val="600"/>
              </a:spcAft>
              <a:defRPr/>
            </a:pPr>
            <a:r>
              <a:rPr lang="de-DE" altLang="de-DE" b="1" dirty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 der </a:t>
            </a:r>
            <a:r>
              <a:rPr lang="de-DE" altLang="de-DE" b="1" dirty="0" smtClean="0">
                <a:solidFill>
                  <a:srgbClr val="006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Betreuung</a:t>
            </a:r>
            <a:endParaRPr lang="de-DE" altLang="de-DE" dirty="0" smtClean="0">
              <a:solidFill>
                <a:srgbClr val="006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4" name="Titel 2">
            <a:extLst>
              <a:ext uri="{FF2B5EF4-FFF2-40B4-BE49-F238E27FC236}">
                <a16:creationId xmlns:a16="http://schemas.microsoft.com/office/drawing/2014/main" id="{14F7204F-A1BB-8841-AC1D-7FC1D9D2C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3275" y="388189"/>
            <a:ext cx="10629900" cy="1017917"/>
          </a:xfrm>
        </p:spPr>
        <p:txBody>
          <a:bodyPr anchor="ctr">
            <a:normAutofit/>
          </a:bodyPr>
          <a:lstStyle/>
          <a:p>
            <a:pPr algn="l"/>
            <a: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Großvolumiger Wohnbau</a:t>
            </a:r>
            <a:br>
              <a:rPr lang="de-AT" altLang="de-DE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altLang="de-DE" sz="32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Zielgruppenspezifische Förderungen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1C7-1E73-42F1-99AF-434C242D04AF}" type="slidenum">
              <a:rPr lang="de-AT" smtClean="0"/>
              <a:t>9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12465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847</Words>
  <Application>Microsoft Office PowerPoint</Application>
  <PresentationFormat>Breitbild</PresentationFormat>
  <Paragraphs>155</Paragraphs>
  <Slides>24</Slides>
  <Notes>24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30" baseType="lpstr">
      <vt:lpstr>Arial</vt:lpstr>
      <vt:lpstr>Arial Regular</vt:lpstr>
      <vt:lpstr>Calibri</vt:lpstr>
      <vt:lpstr>Calibri Light</vt:lpstr>
      <vt:lpstr>Wingdings</vt:lpstr>
      <vt:lpstr>Office</vt:lpstr>
      <vt:lpstr>SENIOREN – Sicherheit im Alter  Wohnen im Alter / Wohnungsförderung</vt:lpstr>
      <vt:lpstr>Themen</vt:lpstr>
      <vt:lpstr>NÖ Wohnbauförderung Allgemeine Rahmenbedingungen</vt:lpstr>
      <vt:lpstr>Allgemeine Rahmenbedingungen Faktoren für steigende Wohnkosten</vt:lpstr>
      <vt:lpstr>PowerPoint-Präsentation</vt:lpstr>
      <vt:lpstr>Großvolumiger Wohnbau Zielgruppenspezifische Förderungen</vt:lpstr>
      <vt:lpstr>Großvolumiger Wohnbau Zielgruppenspezifische Förderungen</vt:lpstr>
      <vt:lpstr>Großvolumiger Wohnbau Zielgruppenspezifische Förderungen</vt:lpstr>
      <vt:lpstr>Großvolumiger Wohnbau Zielgruppenspezifische Förderungen</vt:lpstr>
      <vt:lpstr>Großvolumiger Wohnbau Zielgruppenspezifische Förderungen</vt:lpstr>
      <vt:lpstr>Großvolumiger Wohnbau Zielgruppenspezifische Förderungen</vt:lpstr>
      <vt:lpstr>Großvolumiger Wohnbau Zielgruppenspezifische Förderungen</vt:lpstr>
      <vt:lpstr>Großvolumiger Wohnbau Zielgruppenspezifische Förderungen</vt:lpstr>
      <vt:lpstr>Großvolumiger Wohnbau Zielgruppenspezifische Förderungen</vt:lpstr>
      <vt:lpstr>Großvolumiger Wohnbau Zielgruppenspezifische Förderungen</vt:lpstr>
      <vt:lpstr>Großvolumiger Wohnbau Zielgruppenspezifische Förderungen in Zahlen</vt:lpstr>
      <vt:lpstr>Maßnahmen für besondere Wohnbedürfnisse  Behindertengerechte Maßnahmen</vt:lpstr>
      <vt:lpstr>Maßnahmen für besondere Wohnbedürfnisse Behindertengerechte Maßnahmen</vt:lpstr>
      <vt:lpstr>Maßnahmen für besondere Wohnbedürfnisse Behindertengerechte Maßnahmen</vt:lpstr>
      <vt:lpstr>Subjektförderung</vt:lpstr>
      <vt:lpstr>Subjektförderung</vt:lpstr>
      <vt:lpstr>Subjektförderung</vt:lpstr>
      <vt:lpstr>Allgemeine Auskunft und Informationen</vt:lpstr>
      <vt:lpstr>Danke für Ihre Aufmerksamkeit</vt:lpstr>
    </vt:vector>
  </TitlesOfParts>
  <Company>Amt der NÖ Landesregierung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Neurauter Peter (F)</dc:creator>
  <cp:lastModifiedBy>Gabath Martin</cp:lastModifiedBy>
  <cp:revision>413</cp:revision>
  <cp:lastPrinted>2024-08-20T11:13:29Z</cp:lastPrinted>
  <dcterms:created xsi:type="dcterms:W3CDTF">2023-08-16T12:54:11Z</dcterms:created>
  <dcterms:modified xsi:type="dcterms:W3CDTF">2024-10-09T08:23:26Z</dcterms:modified>
</cp:coreProperties>
</file>